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301" r:id="rId4"/>
    <p:sldId id="258" r:id="rId5"/>
    <p:sldId id="313" r:id="rId6"/>
    <p:sldId id="304" r:id="rId7"/>
    <p:sldId id="315" r:id="rId8"/>
    <p:sldId id="314" r:id="rId9"/>
    <p:sldId id="280" r:id="rId10"/>
    <p:sldId id="264" r:id="rId11"/>
    <p:sldId id="305" r:id="rId12"/>
    <p:sldId id="306" r:id="rId13"/>
    <p:sldId id="266" r:id="rId14"/>
    <p:sldId id="316"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77" autoAdjust="0"/>
  </p:normalViewPr>
  <p:slideViewPr>
    <p:cSldViewPr snapToGrid="0">
      <p:cViewPr varScale="1">
        <p:scale>
          <a:sx n="75" d="100"/>
          <a:sy n="75" d="100"/>
        </p:scale>
        <p:origin x="9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F528B-B116-472B-96F8-7D27AD70C796}" type="datetimeFigureOut">
              <a:rPr lang="en-CA" smtClean="0"/>
              <a:t>2025-06-24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05395-AC5F-413E-9288-CD09D0E47A0E}" type="slidenum">
              <a:rPr lang="en-CA" smtClean="0"/>
              <a:t>‹#›</a:t>
            </a:fld>
            <a:endParaRPr lang="en-CA"/>
          </a:p>
        </p:txBody>
      </p:sp>
    </p:spTree>
    <p:extLst>
      <p:ext uri="{BB962C8B-B14F-4D97-AF65-F5344CB8AC3E}">
        <p14:creationId xmlns:p14="http://schemas.microsoft.com/office/powerpoint/2010/main" val="984958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Heading perception is a multisensory process where vision and the vestibular system play, pretty, naturally, prominent roles, but there is also evidence that other modalities, like sound or haptic information can contribute to forming more accurate and precise final percepts here. </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2</a:t>
            </a:fld>
            <a:endParaRPr lang="en-CA"/>
          </a:p>
        </p:txBody>
      </p:sp>
    </p:spTree>
    <p:extLst>
      <p:ext uri="{BB962C8B-B14F-4D97-AF65-F5344CB8AC3E}">
        <p14:creationId xmlns:p14="http://schemas.microsoft.com/office/powerpoint/2010/main" val="178494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4</a:t>
            </a:fld>
            <a:endParaRPr lang="en-CA"/>
          </a:p>
        </p:txBody>
      </p:sp>
    </p:spTree>
    <p:extLst>
      <p:ext uri="{BB962C8B-B14F-4D97-AF65-F5344CB8AC3E}">
        <p14:creationId xmlns:p14="http://schemas.microsoft.com/office/powerpoint/2010/main" val="3014074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A2349-7866-888A-7583-64FE382F8D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27564D-07EA-41E1-E164-E86B028A88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8970B-5F81-90E8-352C-65D894B2B183}"/>
              </a:ext>
            </a:extLst>
          </p:cNvPr>
          <p:cNvSpPr>
            <a:spLocks noGrp="1"/>
          </p:cNvSpPr>
          <p:nvPr>
            <p:ph type="body" idx="1"/>
          </p:nvPr>
        </p:nvSpPr>
        <p:spPr/>
        <p:txBody>
          <a:bodyPr/>
          <a:lstStyle/>
          <a:p>
            <a:r>
              <a:rPr lang="de-DE" dirty="0"/>
              <a:t>Now we can shift the response angles against the presented angle, and then we could compute the correlation for each lag between shown angle and response. Since we were dealing with angles here and 1° and 359° is much more similar than a correlation would assume, we went for a normalized mean error between shown angle and response. We can then plot this normalized difference between shown angle and response for each time lag and what could look as follows:</a:t>
            </a:r>
            <a:endParaRPr lang="en-CA" dirty="0"/>
          </a:p>
        </p:txBody>
      </p:sp>
      <p:sp>
        <p:nvSpPr>
          <p:cNvPr id="4" name="Slide Number Placeholder 3">
            <a:extLst>
              <a:ext uri="{FF2B5EF4-FFF2-40B4-BE49-F238E27FC236}">
                <a16:creationId xmlns:a16="http://schemas.microsoft.com/office/drawing/2014/main" id="{6816C576-91C6-4303-3768-ACC1F39305CF}"/>
              </a:ext>
            </a:extLst>
          </p:cNvPr>
          <p:cNvSpPr>
            <a:spLocks noGrp="1"/>
          </p:cNvSpPr>
          <p:nvPr>
            <p:ph type="sldNum" sz="quarter" idx="5"/>
          </p:nvPr>
        </p:nvSpPr>
        <p:spPr/>
        <p:txBody>
          <a:bodyPr/>
          <a:lstStyle/>
          <a:p>
            <a:fld id="{85EFC271-D0BE-454E-8760-279C7D16704A}" type="slidenum">
              <a:rPr lang="en-CA" smtClean="0"/>
              <a:t>8</a:t>
            </a:fld>
            <a:endParaRPr lang="en-CA"/>
          </a:p>
        </p:txBody>
      </p:sp>
    </p:spTree>
    <p:extLst>
      <p:ext uri="{BB962C8B-B14F-4D97-AF65-F5344CB8AC3E}">
        <p14:creationId xmlns:p14="http://schemas.microsoft.com/office/powerpoint/2010/main" val="1605131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Now we can shift the response angles against the presented angle, and then we could compute the correlation for each lag between shown angle and response. Since we were dealing with angles here and 1° and 359° is much more similar than a correlation would assume, we went for a normalized mean error between shown angle and response. We can then plot this normalized difference between shown angle and response for each time lag and what could look as follows:</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9</a:t>
            </a:fld>
            <a:endParaRPr lang="en-CA"/>
          </a:p>
        </p:txBody>
      </p:sp>
    </p:spTree>
    <p:extLst>
      <p:ext uri="{BB962C8B-B14F-4D97-AF65-F5344CB8AC3E}">
        <p14:creationId xmlns:p14="http://schemas.microsoft.com/office/powerpoint/2010/main" val="199273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10</a:t>
            </a:fld>
            <a:endParaRPr lang="en-CA"/>
          </a:p>
        </p:txBody>
      </p:sp>
    </p:spTree>
    <p:extLst>
      <p:ext uri="{BB962C8B-B14F-4D97-AF65-F5344CB8AC3E}">
        <p14:creationId xmlns:p14="http://schemas.microsoft.com/office/powerpoint/2010/main" val="128332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second main analysis that the authors of the seminal paper on Continuous Psychophysics performed was fitting a simple-ish Kalman filter to the data. For time reasons and since this is not the main thrust of this project, I am going to stay at an extreme surface level here and kind of just explain the Kalman filter stuff on a conceptual level. So basically, a Kalman filter maintains a perceptual estimate that it updates based on the reliability of a prior and the reliability of the momentary sensory input. Essentially, when there is not much change in the stimulus, say, for example, if we barely had an direction changes in our stimulus and participants were travelling straight-ahead most of the time, the participant would develop a pretty strong prior that there isn‘t much change in their world. Then, on the other side of the equation, we have the reliability of the momentary sensory input. So if, for example, we take our DENSE-FAST condition, we have a lot of visual information about the participants‘ heading available in any given moment. Now, if the prior is much more reliable than the sensory input, then we update very little, and if the sensory input is much more reliable than the prior, we update a lot. How do we use this model for our analysis? We have the participant‘s perceptual estimate from their responses (i.e., we know how much they update on each step), and we know that participants are fairly good at building a prior from the variability in the random walk. We can use these values and then fit parameters capturing the reliability of the sensory input for each participant and condition. And this is what you see here on the right. Higher numbers mean higher noise, and similar to our other analysis, we found that slower speeds and a more sparse environment are associated with higher sensory noise.</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13</a:t>
            </a:fld>
            <a:endParaRPr lang="en-CA"/>
          </a:p>
        </p:txBody>
      </p:sp>
    </p:spTree>
    <p:extLst>
      <p:ext uri="{BB962C8B-B14F-4D97-AF65-F5344CB8AC3E}">
        <p14:creationId xmlns:p14="http://schemas.microsoft.com/office/powerpoint/2010/main" val="1285686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15</a:t>
            </a:fld>
            <a:endParaRPr lang="en-CA"/>
          </a:p>
        </p:txBody>
      </p:sp>
    </p:spTree>
    <p:extLst>
      <p:ext uri="{BB962C8B-B14F-4D97-AF65-F5344CB8AC3E}">
        <p14:creationId xmlns:p14="http://schemas.microsoft.com/office/powerpoint/2010/main" val="166367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F031-43A5-A2EB-8BBA-B605384B0D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44B39073-0052-9F98-96EB-C07653EC77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6D8ADDD3-089E-CB21-3F30-1D66A59638C0}"/>
              </a:ext>
            </a:extLst>
          </p:cNvPr>
          <p:cNvSpPr>
            <a:spLocks noGrp="1"/>
          </p:cNvSpPr>
          <p:nvPr>
            <p:ph type="dt" sz="half" idx="10"/>
          </p:nvPr>
        </p:nvSpPr>
        <p:spPr/>
        <p:txBody>
          <a:bodyPr/>
          <a:lstStyle/>
          <a:p>
            <a:fld id="{7BB45FF7-8F61-48C6-9D29-A2BBE29AFFF3}" type="datetime1">
              <a:rPr lang="en-CA" smtClean="0"/>
              <a:t>2025-06-24</a:t>
            </a:fld>
            <a:endParaRPr lang="en-CA"/>
          </a:p>
        </p:txBody>
      </p:sp>
      <p:sp>
        <p:nvSpPr>
          <p:cNvPr id="5" name="Footer Placeholder 4">
            <a:extLst>
              <a:ext uri="{FF2B5EF4-FFF2-40B4-BE49-F238E27FC236}">
                <a16:creationId xmlns:a16="http://schemas.microsoft.com/office/drawing/2014/main" id="{D98F2B97-2D15-FFE9-49F2-3BDC94E4159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02B331D-70C5-D5F1-E378-00B855077EAB}"/>
              </a:ext>
            </a:extLst>
          </p:cNvPr>
          <p:cNvSpPr>
            <a:spLocks noGrp="1"/>
          </p:cNvSpPr>
          <p:nvPr>
            <p:ph type="sldNum" sz="quarter" idx="12"/>
          </p:nvPr>
        </p:nvSpPr>
        <p:spPr/>
        <p:txBody>
          <a:bodyPr/>
          <a:lstStyle/>
          <a:p>
            <a:fld id="{A303899D-5E91-45BE-864A-29129FD00641}" type="slidenum">
              <a:rPr lang="en-CA" smtClean="0"/>
              <a:t>‹#›</a:t>
            </a:fld>
            <a:endParaRPr lang="en-CA"/>
          </a:p>
        </p:txBody>
      </p:sp>
    </p:spTree>
    <p:extLst>
      <p:ext uri="{BB962C8B-B14F-4D97-AF65-F5344CB8AC3E}">
        <p14:creationId xmlns:p14="http://schemas.microsoft.com/office/powerpoint/2010/main" val="1822135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1BCA-670E-CC7B-8DC3-909061B88D1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CAD0130-1F13-4162-68EA-7B8A786A18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B4915CA-1703-580E-A2E5-0889D653B5F4}"/>
              </a:ext>
            </a:extLst>
          </p:cNvPr>
          <p:cNvSpPr>
            <a:spLocks noGrp="1"/>
          </p:cNvSpPr>
          <p:nvPr>
            <p:ph type="dt" sz="half" idx="10"/>
          </p:nvPr>
        </p:nvSpPr>
        <p:spPr/>
        <p:txBody>
          <a:bodyPr/>
          <a:lstStyle/>
          <a:p>
            <a:fld id="{FBD13CEE-E661-4849-A860-DCBF6CCE2B82}" type="datetime1">
              <a:rPr lang="en-CA" smtClean="0"/>
              <a:t>2025-06-24</a:t>
            </a:fld>
            <a:endParaRPr lang="en-CA"/>
          </a:p>
        </p:txBody>
      </p:sp>
      <p:sp>
        <p:nvSpPr>
          <p:cNvPr id="5" name="Footer Placeholder 4">
            <a:extLst>
              <a:ext uri="{FF2B5EF4-FFF2-40B4-BE49-F238E27FC236}">
                <a16:creationId xmlns:a16="http://schemas.microsoft.com/office/drawing/2014/main" id="{4D8053ED-8B31-586B-EA9A-5C2CEA90F45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6AB6A35-44F1-FDE6-C24B-C7ED38CE514B}"/>
              </a:ext>
            </a:extLst>
          </p:cNvPr>
          <p:cNvSpPr>
            <a:spLocks noGrp="1"/>
          </p:cNvSpPr>
          <p:nvPr>
            <p:ph type="sldNum" sz="quarter" idx="12"/>
          </p:nvPr>
        </p:nvSpPr>
        <p:spPr/>
        <p:txBody>
          <a:bodyPr/>
          <a:lstStyle/>
          <a:p>
            <a:fld id="{A303899D-5E91-45BE-864A-29129FD00641}" type="slidenum">
              <a:rPr lang="en-CA" smtClean="0"/>
              <a:t>‹#›</a:t>
            </a:fld>
            <a:endParaRPr lang="en-CA"/>
          </a:p>
        </p:txBody>
      </p:sp>
    </p:spTree>
    <p:extLst>
      <p:ext uri="{BB962C8B-B14F-4D97-AF65-F5344CB8AC3E}">
        <p14:creationId xmlns:p14="http://schemas.microsoft.com/office/powerpoint/2010/main" val="1548763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0642DA-DCBB-B04F-82D4-A9547A457C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ACA789F-FEF7-9642-D25B-DA4BE8BD8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9ACD829-3BA0-3D4B-DB9B-5D2E1F7D1B09}"/>
              </a:ext>
            </a:extLst>
          </p:cNvPr>
          <p:cNvSpPr>
            <a:spLocks noGrp="1"/>
          </p:cNvSpPr>
          <p:nvPr>
            <p:ph type="dt" sz="half" idx="10"/>
          </p:nvPr>
        </p:nvSpPr>
        <p:spPr/>
        <p:txBody>
          <a:bodyPr/>
          <a:lstStyle/>
          <a:p>
            <a:fld id="{D1795B80-6D12-4973-9A7A-49E1FAD9DEE4}" type="datetime1">
              <a:rPr lang="en-CA" smtClean="0"/>
              <a:t>2025-06-24</a:t>
            </a:fld>
            <a:endParaRPr lang="en-CA"/>
          </a:p>
        </p:txBody>
      </p:sp>
      <p:sp>
        <p:nvSpPr>
          <p:cNvPr id="5" name="Footer Placeholder 4">
            <a:extLst>
              <a:ext uri="{FF2B5EF4-FFF2-40B4-BE49-F238E27FC236}">
                <a16:creationId xmlns:a16="http://schemas.microsoft.com/office/drawing/2014/main" id="{9CBFF319-F542-5B27-BE71-4A4BBCE8CE3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918735A-589E-25B6-B725-2DE1B4A5E469}"/>
              </a:ext>
            </a:extLst>
          </p:cNvPr>
          <p:cNvSpPr>
            <a:spLocks noGrp="1"/>
          </p:cNvSpPr>
          <p:nvPr>
            <p:ph type="sldNum" sz="quarter" idx="12"/>
          </p:nvPr>
        </p:nvSpPr>
        <p:spPr/>
        <p:txBody>
          <a:bodyPr/>
          <a:lstStyle/>
          <a:p>
            <a:fld id="{A303899D-5E91-45BE-864A-29129FD00641}" type="slidenum">
              <a:rPr lang="en-CA" smtClean="0"/>
              <a:t>‹#›</a:t>
            </a:fld>
            <a:endParaRPr lang="en-CA"/>
          </a:p>
        </p:txBody>
      </p:sp>
    </p:spTree>
    <p:extLst>
      <p:ext uri="{BB962C8B-B14F-4D97-AF65-F5344CB8AC3E}">
        <p14:creationId xmlns:p14="http://schemas.microsoft.com/office/powerpoint/2010/main" val="118604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5183-5FF9-25AC-AC89-E22BA090F20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089A45F-DA01-99E7-58AF-76F4FE99F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812622-5741-F9F9-DAB1-7776B5E3E597}"/>
              </a:ext>
            </a:extLst>
          </p:cNvPr>
          <p:cNvSpPr>
            <a:spLocks noGrp="1"/>
          </p:cNvSpPr>
          <p:nvPr>
            <p:ph type="dt" sz="half" idx="10"/>
          </p:nvPr>
        </p:nvSpPr>
        <p:spPr/>
        <p:txBody>
          <a:bodyPr/>
          <a:lstStyle/>
          <a:p>
            <a:fld id="{9DF2AC14-97F9-4F53-91D9-75296D40A985}" type="datetime1">
              <a:rPr lang="en-CA" smtClean="0"/>
              <a:t>2025-06-24</a:t>
            </a:fld>
            <a:endParaRPr lang="en-CA"/>
          </a:p>
        </p:txBody>
      </p:sp>
      <p:sp>
        <p:nvSpPr>
          <p:cNvPr id="5" name="Footer Placeholder 4">
            <a:extLst>
              <a:ext uri="{FF2B5EF4-FFF2-40B4-BE49-F238E27FC236}">
                <a16:creationId xmlns:a16="http://schemas.microsoft.com/office/drawing/2014/main" id="{AB5844F0-FC3E-8214-DA09-5B13A0605CE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4B3D4A-4324-6CE1-AF5D-7A78ACAA1813}"/>
              </a:ext>
            </a:extLst>
          </p:cNvPr>
          <p:cNvSpPr>
            <a:spLocks noGrp="1"/>
          </p:cNvSpPr>
          <p:nvPr>
            <p:ph type="sldNum" sz="quarter" idx="12"/>
          </p:nvPr>
        </p:nvSpPr>
        <p:spPr/>
        <p:txBody>
          <a:bodyPr/>
          <a:lstStyle/>
          <a:p>
            <a:fld id="{A303899D-5E91-45BE-864A-29129FD00641}" type="slidenum">
              <a:rPr lang="en-CA" smtClean="0"/>
              <a:t>‹#›</a:t>
            </a:fld>
            <a:endParaRPr lang="en-CA"/>
          </a:p>
        </p:txBody>
      </p:sp>
    </p:spTree>
    <p:extLst>
      <p:ext uri="{BB962C8B-B14F-4D97-AF65-F5344CB8AC3E}">
        <p14:creationId xmlns:p14="http://schemas.microsoft.com/office/powerpoint/2010/main" val="59620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9461-FD41-903E-9654-31D192E791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9B6D01B-6FB3-A02A-9335-1D7221CEE9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1224D5-A93C-7080-E184-84C7457112AF}"/>
              </a:ext>
            </a:extLst>
          </p:cNvPr>
          <p:cNvSpPr>
            <a:spLocks noGrp="1"/>
          </p:cNvSpPr>
          <p:nvPr>
            <p:ph type="dt" sz="half" idx="10"/>
          </p:nvPr>
        </p:nvSpPr>
        <p:spPr/>
        <p:txBody>
          <a:bodyPr/>
          <a:lstStyle/>
          <a:p>
            <a:fld id="{E99EA7DB-AA7E-40BB-9160-4C3B9A360186}" type="datetime1">
              <a:rPr lang="en-CA" smtClean="0"/>
              <a:t>2025-06-24</a:t>
            </a:fld>
            <a:endParaRPr lang="en-CA"/>
          </a:p>
        </p:txBody>
      </p:sp>
      <p:sp>
        <p:nvSpPr>
          <p:cNvPr id="5" name="Footer Placeholder 4">
            <a:extLst>
              <a:ext uri="{FF2B5EF4-FFF2-40B4-BE49-F238E27FC236}">
                <a16:creationId xmlns:a16="http://schemas.microsoft.com/office/drawing/2014/main" id="{E4BCE48D-549A-56C6-0132-C61A7673E46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3D235E1-0C4E-6A56-BCD8-CFC20090AD61}"/>
              </a:ext>
            </a:extLst>
          </p:cNvPr>
          <p:cNvSpPr>
            <a:spLocks noGrp="1"/>
          </p:cNvSpPr>
          <p:nvPr>
            <p:ph type="sldNum" sz="quarter" idx="12"/>
          </p:nvPr>
        </p:nvSpPr>
        <p:spPr/>
        <p:txBody>
          <a:bodyPr/>
          <a:lstStyle/>
          <a:p>
            <a:fld id="{A303899D-5E91-45BE-864A-29129FD00641}" type="slidenum">
              <a:rPr lang="en-CA" smtClean="0"/>
              <a:t>‹#›</a:t>
            </a:fld>
            <a:endParaRPr lang="en-CA"/>
          </a:p>
        </p:txBody>
      </p:sp>
    </p:spTree>
    <p:extLst>
      <p:ext uri="{BB962C8B-B14F-4D97-AF65-F5344CB8AC3E}">
        <p14:creationId xmlns:p14="http://schemas.microsoft.com/office/powerpoint/2010/main" val="642631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18550-968A-FC3E-E4D6-E1408B2F5AE2}"/>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25D7208-6558-0549-C4C6-63B53145D2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ED81D95-E943-B4AD-F168-4E002BB0AC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6358E3C-408A-8370-DAC2-2DE5E7F357BD}"/>
              </a:ext>
            </a:extLst>
          </p:cNvPr>
          <p:cNvSpPr>
            <a:spLocks noGrp="1"/>
          </p:cNvSpPr>
          <p:nvPr>
            <p:ph type="dt" sz="half" idx="10"/>
          </p:nvPr>
        </p:nvSpPr>
        <p:spPr/>
        <p:txBody>
          <a:bodyPr/>
          <a:lstStyle/>
          <a:p>
            <a:fld id="{32E19D00-9D74-4DB7-94B2-BBC2C5B3F235}" type="datetime1">
              <a:rPr lang="en-CA" smtClean="0"/>
              <a:t>2025-06-24</a:t>
            </a:fld>
            <a:endParaRPr lang="en-CA"/>
          </a:p>
        </p:txBody>
      </p:sp>
      <p:sp>
        <p:nvSpPr>
          <p:cNvPr id="6" name="Footer Placeholder 5">
            <a:extLst>
              <a:ext uri="{FF2B5EF4-FFF2-40B4-BE49-F238E27FC236}">
                <a16:creationId xmlns:a16="http://schemas.microsoft.com/office/drawing/2014/main" id="{E9AB5968-5B60-4FE3-56FC-B963382CFF7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0F58186-065E-A306-C521-F16C5F878C40}"/>
              </a:ext>
            </a:extLst>
          </p:cNvPr>
          <p:cNvSpPr>
            <a:spLocks noGrp="1"/>
          </p:cNvSpPr>
          <p:nvPr>
            <p:ph type="sldNum" sz="quarter" idx="12"/>
          </p:nvPr>
        </p:nvSpPr>
        <p:spPr/>
        <p:txBody>
          <a:bodyPr/>
          <a:lstStyle/>
          <a:p>
            <a:fld id="{A303899D-5E91-45BE-864A-29129FD00641}" type="slidenum">
              <a:rPr lang="en-CA" smtClean="0"/>
              <a:t>‹#›</a:t>
            </a:fld>
            <a:endParaRPr lang="en-CA"/>
          </a:p>
        </p:txBody>
      </p:sp>
    </p:spTree>
    <p:extLst>
      <p:ext uri="{BB962C8B-B14F-4D97-AF65-F5344CB8AC3E}">
        <p14:creationId xmlns:p14="http://schemas.microsoft.com/office/powerpoint/2010/main" val="144978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271A-ADFB-EDC0-F302-DE43D3EBA80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CABD6A3-2843-F765-F3A5-B5B9AE5C98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E5EB8-D45E-A6FF-C2A2-A9EA3E6AE8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C3C0BB7-BB28-5833-483F-07D11485B9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04721C-F659-9D09-F5AD-05AFE63F1E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243B188-7A0E-ECAE-2CC8-8F5C106412CD}"/>
              </a:ext>
            </a:extLst>
          </p:cNvPr>
          <p:cNvSpPr>
            <a:spLocks noGrp="1"/>
          </p:cNvSpPr>
          <p:nvPr>
            <p:ph type="dt" sz="half" idx="10"/>
          </p:nvPr>
        </p:nvSpPr>
        <p:spPr/>
        <p:txBody>
          <a:bodyPr/>
          <a:lstStyle/>
          <a:p>
            <a:fld id="{E774522F-7474-44D5-9D2B-A476307DBD8D}" type="datetime1">
              <a:rPr lang="en-CA" smtClean="0"/>
              <a:t>2025-06-24</a:t>
            </a:fld>
            <a:endParaRPr lang="en-CA"/>
          </a:p>
        </p:txBody>
      </p:sp>
      <p:sp>
        <p:nvSpPr>
          <p:cNvPr id="8" name="Footer Placeholder 7">
            <a:extLst>
              <a:ext uri="{FF2B5EF4-FFF2-40B4-BE49-F238E27FC236}">
                <a16:creationId xmlns:a16="http://schemas.microsoft.com/office/drawing/2014/main" id="{70B709D8-F176-EB77-D843-DFFAD302BE2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88C315A-11EC-B114-99A4-76314D3F83A8}"/>
              </a:ext>
            </a:extLst>
          </p:cNvPr>
          <p:cNvSpPr>
            <a:spLocks noGrp="1"/>
          </p:cNvSpPr>
          <p:nvPr>
            <p:ph type="sldNum" sz="quarter" idx="12"/>
          </p:nvPr>
        </p:nvSpPr>
        <p:spPr/>
        <p:txBody>
          <a:bodyPr/>
          <a:lstStyle/>
          <a:p>
            <a:fld id="{A303899D-5E91-45BE-864A-29129FD00641}" type="slidenum">
              <a:rPr lang="en-CA" smtClean="0"/>
              <a:t>‹#›</a:t>
            </a:fld>
            <a:endParaRPr lang="en-CA"/>
          </a:p>
        </p:txBody>
      </p:sp>
    </p:spTree>
    <p:extLst>
      <p:ext uri="{BB962C8B-B14F-4D97-AF65-F5344CB8AC3E}">
        <p14:creationId xmlns:p14="http://schemas.microsoft.com/office/powerpoint/2010/main" val="3403752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9652-4C8D-FAE0-D0AA-E408CAB46F1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8063D9E7-0A15-1E35-8017-2F93A343CF40}"/>
              </a:ext>
            </a:extLst>
          </p:cNvPr>
          <p:cNvSpPr>
            <a:spLocks noGrp="1"/>
          </p:cNvSpPr>
          <p:nvPr>
            <p:ph type="dt" sz="half" idx="10"/>
          </p:nvPr>
        </p:nvSpPr>
        <p:spPr/>
        <p:txBody>
          <a:bodyPr/>
          <a:lstStyle/>
          <a:p>
            <a:fld id="{1E1017E9-B0CD-4608-BD4F-ECC87E1E2EEC}" type="datetime1">
              <a:rPr lang="en-CA" smtClean="0"/>
              <a:t>2025-06-24</a:t>
            </a:fld>
            <a:endParaRPr lang="en-CA"/>
          </a:p>
        </p:txBody>
      </p:sp>
      <p:sp>
        <p:nvSpPr>
          <p:cNvPr id="4" name="Footer Placeholder 3">
            <a:extLst>
              <a:ext uri="{FF2B5EF4-FFF2-40B4-BE49-F238E27FC236}">
                <a16:creationId xmlns:a16="http://schemas.microsoft.com/office/drawing/2014/main" id="{D59FA943-514C-ED3E-64D4-67E66A1EA8C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2E4F7DF-353F-7A8A-FA76-13F59BD7ACF7}"/>
              </a:ext>
            </a:extLst>
          </p:cNvPr>
          <p:cNvSpPr>
            <a:spLocks noGrp="1"/>
          </p:cNvSpPr>
          <p:nvPr>
            <p:ph type="sldNum" sz="quarter" idx="12"/>
          </p:nvPr>
        </p:nvSpPr>
        <p:spPr/>
        <p:txBody>
          <a:bodyPr/>
          <a:lstStyle/>
          <a:p>
            <a:fld id="{A303899D-5E91-45BE-864A-29129FD00641}" type="slidenum">
              <a:rPr lang="en-CA" smtClean="0"/>
              <a:t>‹#›</a:t>
            </a:fld>
            <a:endParaRPr lang="en-CA"/>
          </a:p>
        </p:txBody>
      </p:sp>
    </p:spTree>
    <p:extLst>
      <p:ext uri="{BB962C8B-B14F-4D97-AF65-F5344CB8AC3E}">
        <p14:creationId xmlns:p14="http://schemas.microsoft.com/office/powerpoint/2010/main" val="567122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1A7A21-FCFC-FC83-6D6E-6DB3ABD0797D}"/>
              </a:ext>
            </a:extLst>
          </p:cNvPr>
          <p:cNvSpPr>
            <a:spLocks noGrp="1"/>
          </p:cNvSpPr>
          <p:nvPr>
            <p:ph type="dt" sz="half" idx="10"/>
          </p:nvPr>
        </p:nvSpPr>
        <p:spPr/>
        <p:txBody>
          <a:bodyPr/>
          <a:lstStyle/>
          <a:p>
            <a:fld id="{5F0AAE6A-C3E4-48D7-B74F-D6D740F884FC}" type="datetime1">
              <a:rPr lang="en-CA" smtClean="0"/>
              <a:t>2025-06-24</a:t>
            </a:fld>
            <a:endParaRPr lang="en-CA"/>
          </a:p>
        </p:txBody>
      </p:sp>
      <p:sp>
        <p:nvSpPr>
          <p:cNvPr id="3" name="Footer Placeholder 2">
            <a:extLst>
              <a:ext uri="{FF2B5EF4-FFF2-40B4-BE49-F238E27FC236}">
                <a16:creationId xmlns:a16="http://schemas.microsoft.com/office/drawing/2014/main" id="{5C9DB15C-43B8-7380-D0B2-9C38E344B6F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3F97B5F-2553-6B56-60A6-1B750FF348D6}"/>
              </a:ext>
            </a:extLst>
          </p:cNvPr>
          <p:cNvSpPr>
            <a:spLocks noGrp="1"/>
          </p:cNvSpPr>
          <p:nvPr>
            <p:ph type="sldNum" sz="quarter" idx="12"/>
          </p:nvPr>
        </p:nvSpPr>
        <p:spPr/>
        <p:txBody>
          <a:bodyPr/>
          <a:lstStyle/>
          <a:p>
            <a:fld id="{A303899D-5E91-45BE-864A-29129FD00641}" type="slidenum">
              <a:rPr lang="en-CA" smtClean="0"/>
              <a:t>‹#›</a:t>
            </a:fld>
            <a:endParaRPr lang="en-CA"/>
          </a:p>
        </p:txBody>
      </p:sp>
    </p:spTree>
    <p:extLst>
      <p:ext uri="{BB962C8B-B14F-4D97-AF65-F5344CB8AC3E}">
        <p14:creationId xmlns:p14="http://schemas.microsoft.com/office/powerpoint/2010/main" val="122535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7F74F-99ED-0D6C-AB03-2246502B9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91399526-CF3C-7340-379F-0EAE1941F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878019D-76D8-CA1A-936D-B41FC87D22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4B2DA-2A1C-35D6-EAB3-6E571817E67B}"/>
              </a:ext>
            </a:extLst>
          </p:cNvPr>
          <p:cNvSpPr>
            <a:spLocks noGrp="1"/>
          </p:cNvSpPr>
          <p:nvPr>
            <p:ph type="dt" sz="half" idx="10"/>
          </p:nvPr>
        </p:nvSpPr>
        <p:spPr/>
        <p:txBody>
          <a:bodyPr/>
          <a:lstStyle/>
          <a:p>
            <a:fld id="{83D9B2CC-38A2-49A6-8512-ACA727A4BC22}" type="datetime1">
              <a:rPr lang="en-CA" smtClean="0"/>
              <a:t>2025-06-24</a:t>
            </a:fld>
            <a:endParaRPr lang="en-CA"/>
          </a:p>
        </p:txBody>
      </p:sp>
      <p:sp>
        <p:nvSpPr>
          <p:cNvPr id="6" name="Footer Placeholder 5">
            <a:extLst>
              <a:ext uri="{FF2B5EF4-FFF2-40B4-BE49-F238E27FC236}">
                <a16:creationId xmlns:a16="http://schemas.microsoft.com/office/drawing/2014/main" id="{01071544-7683-8534-C282-ED8FA1D9E10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CDC5E67-EC64-852E-AF87-725634E4BA73}"/>
              </a:ext>
            </a:extLst>
          </p:cNvPr>
          <p:cNvSpPr>
            <a:spLocks noGrp="1"/>
          </p:cNvSpPr>
          <p:nvPr>
            <p:ph type="sldNum" sz="quarter" idx="12"/>
          </p:nvPr>
        </p:nvSpPr>
        <p:spPr/>
        <p:txBody>
          <a:bodyPr/>
          <a:lstStyle/>
          <a:p>
            <a:fld id="{A303899D-5E91-45BE-864A-29129FD00641}" type="slidenum">
              <a:rPr lang="en-CA" smtClean="0"/>
              <a:t>‹#›</a:t>
            </a:fld>
            <a:endParaRPr lang="en-CA"/>
          </a:p>
        </p:txBody>
      </p:sp>
    </p:spTree>
    <p:extLst>
      <p:ext uri="{BB962C8B-B14F-4D97-AF65-F5344CB8AC3E}">
        <p14:creationId xmlns:p14="http://schemas.microsoft.com/office/powerpoint/2010/main" val="2017449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95159-7460-136D-E14A-A990F0828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927D297-3BC4-FF42-2F5D-40C6A8B15D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38D1E8B-D968-51E9-1E8D-F9517D13E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DCBB8E-D31F-8E6F-0C9B-45F06AAD5360}"/>
              </a:ext>
            </a:extLst>
          </p:cNvPr>
          <p:cNvSpPr>
            <a:spLocks noGrp="1"/>
          </p:cNvSpPr>
          <p:nvPr>
            <p:ph type="dt" sz="half" idx="10"/>
          </p:nvPr>
        </p:nvSpPr>
        <p:spPr/>
        <p:txBody>
          <a:bodyPr/>
          <a:lstStyle/>
          <a:p>
            <a:fld id="{19E24F48-0644-4434-AE09-1749CDF0B51F}" type="datetime1">
              <a:rPr lang="en-CA" smtClean="0"/>
              <a:t>2025-06-24</a:t>
            </a:fld>
            <a:endParaRPr lang="en-CA"/>
          </a:p>
        </p:txBody>
      </p:sp>
      <p:sp>
        <p:nvSpPr>
          <p:cNvPr id="6" name="Footer Placeholder 5">
            <a:extLst>
              <a:ext uri="{FF2B5EF4-FFF2-40B4-BE49-F238E27FC236}">
                <a16:creationId xmlns:a16="http://schemas.microsoft.com/office/drawing/2014/main" id="{320DBAE2-5A40-DC3F-7840-2DCE97BA72B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8B8C1BC-901A-80BD-4F4A-7B3468DA4539}"/>
              </a:ext>
            </a:extLst>
          </p:cNvPr>
          <p:cNvSpPr>
            <a:spLocks noGrp="1"/>
          </p:cNvSpPr>
          <p:nvPr>
            <p:ph type="sldNum" sz="quarter" idx="12"/>
          </p:nvPr>
        </p:nvSpPr>
        <p:spPr/>
        <p:txBody>
          <a:bodyPr/>
          <a:lstStyle/>
          <a:p>
            <a:fld id="{A303899D-5E91-45BE-864A-29129FD00641}" type="slidenum">
              <a:rPr lang="en-CA" smtClean="0"/>
              <a:t>‹#›</a:t>
            </a:fld>
            <a:endParaRPr lang="en-CA"/>
          </a:p>
        </p:txBody>
      </p:sp>
    </p:spTree>
    <p:extLst>
      <p:ext uri="{BB962C8B-B14F-4D97-AF65-F5344CB8AC3E}">
        <p14:creationId xmlns:p14="http://schemas.microsoft.com/office/powerpoint/2010/main" val="3327473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73224-D3F6-BB87-B361-B534DCAB23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5C122F6-953B-734A-05F3-F42628E2F6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95B593-FF1F-7606-6FD8-F1C6975EBC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75A439-C1E0-40A8-BF2F-62B029AAD010}" type="datetime1">
              <a:rPr lang="en-CA" smtClean="0"/>
              <a:t>2025-06-24</a:t>
            </a:fld>
            <a:endParaRPr lang="en-CA"/>
          </a:p>
        </p:txBody>
      </p:sp>
      <p:sp>
        <p:nvSpPr>
          <p:cNvPr id="5" name="Footer Placeholder 4">
            <a:extLst>
              <a:ext uri="{FF2B5EF4-FFF2-40B4-BE49-F238E27FC236}">
                <a16:creationId xmlns:a16="http://schemas.microsoft.com/office/drawing/2014/main" id="{80C10514-58E3-CD7F-FA03-E5A01715F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B8CFA28F-D4EA-BB2F-7D1F-ABD4872069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303899D-5E91-45BE-864A-29129FD00641}" type="slidenum">
              <a:rPr lang="en-CA" smtClean="0"/>
              <a:t>‹#›</a:t>
            </a:fld>
            <a:endParaRPr lang="en-CA"/>
          </a:p>
        </p:txBody>
      </p:sp>
    </p:spTree>
    <p:extLst>
      <p:ext uri="{BB962C8B-B14F-4D97-AF65-F5344CB8AC3E}">
        <p14:creationId xmlns:p14="http://schemas.microsoft.com/office/powerpoint/2010/main" val="3736024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812B-EEA0-8534-6C27-3C271F90AC26}"/>
              </a:ext>
            </a:extLst>
          </p:cNvPr>
          <p:cNvSpPr>
            <a:spLocks noGrp="1"/>
          </p:cNvSpPr>
          <p:nvPr>
            <p:ph type="ctrTitle"/>
          </p:nvPr>
        </p:nvSpPr>
        <p:spPr/>
        <p:txBody>
          <a:bodyPr>
            <a:normAutofit/>
          </a:bodyPr>
          <a:lstStyle/>
          <a:p>
            <a:r>
              <a:rPr lang="en-CA" sz="3000" b="1" kern="100" dirty="0">
                <a:effectLst/>
                <a:latin typeface="Aptos" panose="020B0004020202020204" pitchFamily="34" charset="0"/>
                <a:ea typeface="Aptos" panose="020B0004020202020204" pitchFamily="34" charset="0"/>
                <a:cs typeface="Times New Roman" panose="02020603050405020304" pitchFamily="18" charset="0"/>
              </a:rPr>
              <a:t>Multisensory Continuous Psychophysics: Heading Perception is Faster but Not More Precise When Both Sound and Visual Cues are Present</a:t>
            </a:r>
            <a:endParaRPr lang="en-CA" sz="3000" dirty="0"/>
          </a:p>
        </p:txBody>
      </p:sp>
      <p:sp>
        <p:nvSpPr>
          <p:cNvPr id="3" name="Subtitle 2">
            <a:extLst>
              <a:ext uri="{FF2B5EF4-FFF2-40B4-BE49-F238E27FC236}">
                <a16:creationId xmlns:a16="http://schemas.microsoft.com/office/drawing/2014/main" id="{FDE4BD7C-4C5E-0433-1F3D-026FA0D4E04B}"/>
              </a:ext>
            </a:extLst>
          </p:cNvPr>
          <p:cNvSpPr>
            <a:spLocks noGrp="1"/>
          </p:cNvSpPr>
          <p:nvPr>
            <p:ph type="subTitle" idx="1"/>
          </p:nvPr>
        </p:nvSpPr>
        <p:spPr>
          <a:xfrm>
            <a:off x="1524000" y="3602038"/>
            <a:ext cx="9144000" cy="785136"/>
          </a:xfrm>
        </p:spPr>
        <p:txBody>
          <a:bodyPr/>
          <a:lstStyle/>
          <a:p>
            <a:r>
              <a:rPr lang="en-CA" sz="1800" i="1" kern="100" dirty="0">
                <a:effectLst/>
                <a:latin typeface="Aptos" panose="020B0004020202020204" pitchFamily="34" charset="0"/>
                <a:ea typeface="Aptos" panose="020B0004020202020204" pitchFamily="34" charset="0"/>
                <a:cs typeface="Times New Roman" panose="02020603050405020304" pitchFamily="18" charset="0"/>
              </a:rPr>
              <a:t>Björn </a:t>
            </a:r>
            <a:r>
              <a:rPr lang="en-CA" sz="1800" i="1" kern="100" dirty="0" err="1">
                <a:effectLst/>
                <a:latin typeface="Aptos" panose="020B0004020202020204" pitchFamily="34" charset="0"/>
                <a:ea typeface="Aptos" panose="020B0004020202020204" pitchFamily="34" charset="0"/>
                <a:cs typeface="Times New Roman" panose="02020603050405020304" pitchFamily="18" charset="0"/>
              </a:rPr>
              <a:t>Jörges</a:t>
            </a:r>
            <a:r>
              <a:rPr lang="en-CA" sz="1800" i="1" kern="100" dirty="0">
                <a:effectLst/>
                <a:latin typeface="Aptos" panose="020B0004020202020204" pitchFamily="34" charset="0"/>
                <a:ea typeface="Aptos" panose="020B0004020202020204" pitchFamily="34" charset="0"/>
                <a:cs typeface="Times New Roman" panose="02020603050405020304" pitchFamily="18" charset="0"/>
              </a:rPr>
              <a:t>, Jong-Jin Kim, Laurence R. Harris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CA" sz="1800" i="1" kern="100" dirty="0">
                <a:effectLst/>
                <a:latin typeface="Aptos" panose="020B0004020202020204" pitchFamily="34" charset="0"/>
                <a:ea typeface="Aptos" panose="020B0004020202020204" pitchFamily="34" charset="0"/>
                <a:cs typeface="Times New Roman" panose="02020603050405020304" pitchFamily="18" charset="0"/>
              </a:rPr>
              <a:t>Center for Vision Research, York University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ADE9790-FDE9-471E-F487-040DE9FEF221}"/>
              </a:ext>
            </a:extLst>
          </p:cNvPr>
          <p:cNvSpPr>
            <a:spLocks noGrp="1"/>
          </p:cNvSpPr>
          <p:nvPr>
            <p:ph type="sldNum" sz="quarter" idx="12"/>
          </p:nvPr>
        </p:nvSpPr>
        <p:spPr/>
        <p:txBody>
          <a:bodyPr/>
          <a:lstStyle/>
          <a:p>
            <a:fld id="{A303899D-5E91-45BE-864A-29129FD00641}" type="slidenum">
              <a:rPr lang="en-CA" sz="1800" smtClean="0"/>
              <a:t>1</a:t>
            </a:fld>
            <a:endParaRPr lang="en-CA" sz="1800" dirty="0"/>
          </a:p>
        </p:txBody>
      </p:sp>
      <p:sp>
        <p:nvSpPr>
          <p:cNvPr id="6" name="Title 1">
            <a:extLst>
              <a:ext uri="{FF2B5EF4-FFF2-40B4-BE49-F238E27FC236}">
                <a16:creationId xmlns:a16="http://schemas.microsoft.com/office/drawing/2014/main" id="{BB7CDF93-6F83-4AC7-2527-C269113D5C9E}"/>
              </a:ext>
            </a:extLst>
          </p:cNvPr>
          <p:cNvSpPr txBox="1">
            <a:spLocks/>
          </p:cNvSpPr>
          <p:nvPr/>
        </p:nvSpPr>
        <p:spPr>
          <a:xfrm>
            <a:off x="1524000" y="1122363"/>
            <a:ext cx="9144000" cy="2387600"/>
          </a:xfrm>
          <a:prstGeom prst="rect">
            <a:avLst/>
          </a:prstGeom>
          <a:solidFill>
            <a:srgbClr val="FFC000"/>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3000" b="1" dirty="0"/>
              <a:t>Multisensory Continuous Psychophysics: Integration of Visual and Audio Cues for Direction Perception</a:t>
            </a:r>
            <a:endParaRPr lang="en-CA" sz="3000" dirty="0"/>
          </a:p>
        </p:txBody>
      </p:sp>
    </p:spTree>
    <p:extLst>
      <p:ext uri="{BB962C8B-B14F-4D97-AF65-F5344CB8AC3E}">
        <p14:creationId xmlns:p14="http://schemas.microsoft.com/office/powerpoint/2010/main" val="1166524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a line with Gateway Arch in the background&#10;&#10;AI-generated content may be incorrect.">
            <a:extLst>
              <a:ext uri="{FF2B5EF4-FFF2-40B4-BE49-F238E27FC236}">
                <a16:creationId xmlns:a16="http://schemas.microsoft.com/office/drawing/2014/main" id="{D5FD8AF2-FEBA-F9A7-0FA9-54B771750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511" y="1454037"/>
            <a:ext cx="4284980" cy="4284980"/>
          </a:xfrm>
          <a:prstGeom prst="rect">
            <a:avLst/>
          </a:prstGeom>
        </p:spPr>
      </p:pic>
      <p:sp>
        <p:nvSpPr>
          <p:cNvPr id="2" name="Title 1">
            <a:extLst>
              <a:ext uri="{FF2B5EF4-FFF2-40B4-BE49-F238E27FC236}">
                <a16:creationId xmlns:a16="http://schemas.microsoft.com/office/drawing/2014/main" id="{12C7B697-D545-E2C9-D5C4-7C366969DA0B}"/>
              </a:ext>
            </a:extLst>
          </p:cNvPr>
          <p:cNvSpPr>
            <a:spLocks noGrp="1"/>
          </p:cNvSpPr>
          <p:nvPr>
            <p:ph type="title"/>
          </p:nvPr>
        </p:nvSpPr>
        <p:spPr>
          <a:xfrm>
            <a:off x="7226300" y="389192"/>
            <a:ext cx="4457700" cy="1325563"/>
          </a:xfrm>
        </p:spPr>
        <p:txBody>
          <a:bodyPr/>
          <a:lstStyle/>
          <a:p>
            <a:pPr algn="ctr"/>
            <a:r>
              <a:rPr lang="de-DE" b="1" dirty="0"/>
              <a:t>The way to the results</a:t>
            </a:r>
            <a:endParaRPr lang="en-CA" b="1" dirty="0"/>
          </a:p>
        </p:txBody>
      </p:sp>
      <p:sp>
        <p:nvSpPr>
          <p:cNvPr id="9" name="TextBox 8">
            <a:extLst>
              <a:ext uri="{FF2B5EF4-FFF2-40B4-BE49-F238E27FC236}">
                <a16:creationId xmlns:a16="http://schemas.microsoft.com/office/drawing/2014/main" id="{8B4D148F-D907-0FA4-4F7A-377A2A7CAD8C}"/>
              </a:ext>
            </a:extLst>
          </p:cNvPr>
          <p:cNvSpPr txBox="1"/>
          <p:nvPr/>
        </p:nvSpPr>
        <p:spPr>
          <a:xfrm>
            <a:off x="6513043" y="4776632"/>
            <a:ext cx="5049449" cy="1631216"/>
          </a:xfrm>
          <a:prstGeom prst="rect">
            <a:avLst/>
          </a:prstGeom>
          <a:noFill/>
        </p:spPr>
        <p:txBody>
          <a:bodyPr wrap="square" rtlCol="0">
            <a:spAutoFit/>
          </a:bodyPr>
          <a:lstStyle/>
          <a:p>
            <a:r>
              <a:rPr lang="de-DE" sz="2500" b="1" dirty="0"/>
              <a:t>Time lag of Maximum Correlation </a:t>
            </a:r>
            <a:r>
              <a:rPr lang="de-DE" sz="2500" dirty="0"/>
              <a:t>– how fast do </a:t>
            </a:r>
          </a:p>
          <a:p>
            <a:r>
              <a:rPr lang="de-DE" sz="2500" dirty="0"/>
              <a:t>participants respond to changes </a:t>
            </a:r>
          </a:p>
          <a:p>
            <a:r>
              <a:rPr lang="de-DE" sz="2500" dirty="0"/>
              <a:t>in direction?</a:t>
            </a:r>
            <a:endParaRPr lang="en-CA" sz="2500" dirty="0"/>
          </a:p>
        </p:txBody>
      </p:sp>
      <p:cxnSp>
        <p:nvCxnSpPr>
          <p:cNvPr id="11" name="Straight Arrow Connector 10">
            <a:extLst>
              <a:ext uri="{FF2B5EF4-FFF2-40B4-BE49-F238E27FC236}">
                <a16:creationId xmlns:a16="http://schemas.microsoft.com/office/drawing/2014/main" id="{8EC9DBC6-225F-B5A0-8AB9-EF967AC4883C}"/>
              </a:ext>
            </a:extLst>
          </p:cNvPr>
          <p:cNvCxnSpPr>
            <a:cxnSpLocks/>
            <a:stCxn id="9" idx="1"/>
          </p:cNvCxnSpPr>
          <p:nvPr/>
        </p:nvCxnSpPr>
        <p:spPr>
          <a:xfrm flipH="1" flipV="1">
            <a:off x="3437681" y="5393803"/>
            <a:ext cx="3075362" cy="19843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9EC6D23-7BCD-21B3-A174-ABC2C0DDED09}"/>
              </a:ext>
            </a:extLst>
          </p:cNvPr>
          <p:cNvSpPr txBox="1"/>
          <p:nvPr/>
        </p:nvSpPr>
        <p:spPr>
          <a:xfrm>
            <a:off x="6954114" y="2563125"/>
            <a:ext cx="4608378" cy="1631216"/>
          </a:xfrm>
          <a:prstGeom prst="rect">
            <a:avLst/>
          </a:prstGeom>
          <a:noFill/>
        </p:spPr>
        <p:txBody>
          <a:bodyPr wrap="square" rtlCol="0">
            <a:spAutoFit/>
          </a:bodyPr>
          <a:lstStyle/>
          <a:p>
            <a:r>
              <a:rPr lang="de-DE" sz="2500" b="1" dirty="0"/>
              <a:t>Maximum Correlation </a:t>
            </a:r>
            <a:r>
              <a:rPr lang="de-DE" sz="2500" dirty="0"/>
              <a:t>– How precisely are </a:t>
            </a:r>
          </a:p>
          <a:p>
            <a:r>
              <a:rPr lang="de-DE" sz="2500" dirty="0"/>
              <a:t>participants able to respond to changes in heading?</a:t>
            </a:r>
            <a:endParaRPr lang="en-CA" sz="2500" dirty="0"/>
          </a:p>
        </p:txBody>
      </p:sp>
      <p:cxnSp>
        <p:nvCxnSpPr>
          <p:cNvPr id="19" name="Straight Arrow Connector 18">
            <a:extLst>
              <a:ext uri="{FF2B5EF4-FFF2-40B4-BE49-F238E27FC236}">
                <a16:creationId xmlns:a16="http://schemas.microsoft.com/office/drawing/2014/main" id="{334D5F1E-B61E-263C-DDD4-A6B98EBF99BC}"/>
              </a:ext>
            </a:extLst>
          </p:cNvPr>
          <p:cNvCxnSpPr>
            <a:cxnSpLocks/>
            <a:stCxn id="18" idx="1"/>
          </p:cNvCxnSpPr>
          <p:nvPr/>
        </p:nvCxnSpPr>
        <p:spPr>
          <a:xfrm flipH="1" flipV="1">
            <a:off x="4806593" y="1747517"/>
            <a:ext cx="2147521" cy="1631216"/>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95B6C94-EC07-834E-EA5D-9C864FA1D93E}"/>
              </a:ext>
            </a:extLst>
          </p:cNvPr>
          <p:cNvCxnSpPr>
            <a:cxnSpLocks/>
          </p:cNvCxnSpPr>
          <p:nvPr/>
        </p:nvCxnSpPr>
        <p:spPr>
          <a:xfrm>
            <a:off x="3237052" y="1363663"/>
            <a:ext cx="0" cy="4129358"/>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9F71CE0-EBAC-9F37-4F2C-FF8290F5F13F}"/>
              </a:ext>
            </a:extLst>
          </p:cNvPr>
          <p:cNvCxnSpPr>
            <a:cxnSpLocks/>
          </p:cNvCxnSpPr>
          <p:nvPr/>
        </p:nvCxnSpPr>
        <p:spPr>
          <a:xfrm>
            <a:off x="2213442" y="1661641"/>
            <a:ext cx="2580948" cy="0"/>
          </a:xfrm>
          <a:prstGeom prst="lin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5D25EB02-CB51-A536-BC3E-A8FADC0314F4}"/>
              </a:ext>
            </a:extLst>
          </p:cNvPr>
          <p:cNvSpPr>
            <a:spLocks noGrp="1"/>
          </p:cNvSpPr>
          <p:nvPr>
            <p:ph type="sldNum" sz="quarter" idx="12"/>
          </p:nvPr>
        </p:nvSpPr>
        <p:spPr/>
        <p:txBody>
          <a:bodyPr/>
          <a:lstStyle/>
          <a:p>
            <a:fld id="{A303899D-5E91-45BE-864A-29129FD00641}" type="slidenum">
              <a:rPr lang="en-CA" smtClean="0"/>
              <a:t>10</a:t>
            </a:fld>
            <a:endParaRPr lang="en-CA"/>
          </a:p>
        </p:txBody>
      </p:sp>
    </p:spTree>
    <p:extLst>
      <p:ext uri="{BB962C8B-B14F-4D97-AF65-F5344CB8AC3E}">
        <p14:creationId xmlns:p14="http://schemas.microsoft.com/office/powerpoint/2010/main" val="367877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A681E-9C52-6510-5EF3-65BCB8FB3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44A4D6-80B1-E11F-4024-8AE21391BF3C}"/>
              </a:ext>
            </a:extLst>
          </p:cNvPr>
          <p:cNvSpPr>
            <a:spLocks noGrp="1"/>
          </p:cNvSpPr>
          <p:nvPr>
            <p:ph type="title"/>
          </p:nvPr>
        </p:nvSpPr>
        <p:spPr>
          <a:xfrm>
            <a:off x="547743" y="101202"/>
            <a:ext cx="9155654" cy="1325563"/>
          </a:xfrm>
        </p:spPr>
        <p:txBody>
          <a:bodyPr>
            <a:normAutofit/>
          </a:bodyPr>
          <a:lstStyle/>
          <a:p>
            <a:r>
              <a:rPr lang="de-DE" b="1" dirty="0"/>
              <a:t>Results – Precision</a:t>
            </a:r>
            <a:endParaRPr lang="en-CA" b="1" dirty="0"/>
          </a:p>
        </p:txBody>
      </p:sp>
      <p:sp>
        <p:nvSpPr>
          <p:cNvPr id="3" name="Slide Number Placeholder 2">
            <a:extLst>
              <a:ext uri="{FF2B5EF4-FFF2-40B4-BE49-F238E27FC236}">
                <a16:creationId xmlns:a16="http://schemas.microsoft.com/office/drawing/2014/main" id="{A0548A9C-D5B2-60A8-B659-FF15C1A2D83F}"/>
              </a:ext>
            </a:extLst>
          </p:cNvPr>
          <p:cNvSpPr>
            <a:spLocks noGrp="1"/>
          </p:cNvSpPr>
          <p:nvPr>
            <p:ph type="sldNum" sz="quarter" idx="12"/>
          </p:nvPr>
        </p:nvSpPr>
        <p:spPr/>
        <p:txBody>
          <a:bodyPr/>
          <a:lstStyle/>
          <a:p>
            <a:fld id="{4FCE2C16-E5AF-4194-94B2-7CAF6D79EAD5}" type="slidenum">
              <a:rPr lang="en-CA" smtClean="0"/>
              <a:t>11</a:t>
            </a:fld>
            <a:endParaRPr lang="en-CA" dirty="0"/>
          </a:p>
        </p:txBody>
      </p:sp>
      <p:sp>
        <p:nvSpPr>
          <p:cNvPr id="5" name="AutoShape 2">
            <a:extLst>
              <a:ext uri="{FF2B5EF4-FFF2-40B4-BE49-F238E27FC236}">
                <a16:creationId xmlns:a16="http://schemas.microsoft.com/office/drawing/2014/main" id="{F1FAE070-8241-977E-C5F0-7136D178DC4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4">
            <a:extLst>
              <a:ext uri="{FF2B5EF4-FFF2-40B4-BE49-F238E27FC236}">
                <a16:creationId xmlns:a16="http://schemas.microsoft.com/office/drawing/2014/main" id="{5B557B55-114A-30F2-B5F2-C0B337EAC8C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4" name="Picture 13" descr="A close-up of several different types of fog&#10;&#10;AI-generated content may be incorrect.">
            <a:extLst>
              <a:ext uri="{FF2B5EF4-FFF2-40B4-BE49-F238E27FC236}">
                <a16:creationId xmlns:a16="http://schemas.microsoft.com/office/drawing/2014/main" id="{C19CECEF-2CB7-C5C0-3A8B-B3A65AB54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740" y="1418844"/>
            <a:ext cx="7716520" cy="4629912"/>
          </a:xfrm>
          <a:prstGeom prst="rect">
            <a:avLst/>
          </a:prstGeom>
        </p:spPr>
      </p:pic>
    </p:spTree>
    <p:extLst>
      <p:ext uri="{BB962C8B-B14F-4D97-AF65-F5344CB8AC3E}">
        <p14:creationId xmlns:p14="http://schemas.microsoft.com/office/powerpoint/2010/main" val="767355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3DB7B-1254-1340-51A9-099760182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AB6C6-EB51-67B2-8F90-8C75BBBC44C1}"/>
              </a:ext>
            </a:extLst>
          </p:cNvPr>
          <p:cNvSpPr>
            <a:spLocks noGrp="1"/>
          </p:cNvSpPr>
          <p:nvPr>
            <p:ph type="title"/>
          </p:nvPr>
        </p:nvSpPr>
        <p:spPr>
          <a:xfrm>
            <a:off x="547743" y="101202"/>
            <a:ext cx="9155654" cy="1325563"/>
          </a:xfrm>
        </p:spPr>
        <p:txBody>
          <a:bodyPr>
            <a:normAutofit/>
          </a:bodyPr>
          <a:lstStyle/>
          <a:p>
            <a:r>
              <a:rPr lang="de-DE" b="1" dirty="0"/>
              <a:t>Results – Temporal Delay</a:t>
            </a:r>
            <a:endParaRPr lang="en-CA" b="1" dirty="0"/>
          </a:p>
        </p:txBody>
      </p:sp>
      <p:sp>
        <p:nvSpPr>
          <p:cNvPr id="3" name="Slide Number Placeholder 2">
            <a:extLst>
              <a:ext uri="{FF2B5EF4-FFF2-40B4-BE49-F238E27FC236}">
                <a16:creationId xmlns:a16="http://schemas.microsoft.com/office/drawing/2014/main" id="{93DF6B81-2128-1647-AF64-D789AAE76486}"/>
              </a:ext>
            </a:extLst>
          </p:cNvPr>
          <p:cNvSpPr>
            <a:spLocks noGrp="1"/>
          </p:cNvSpPr>
          <p:nvPr>
            <p:ph type="sldNum" sz="quarter" idx="12"/>
          </p:nvPr>
        </p:nvSpPr>
        <p:spPr/>
        <p:txBody>
          <a:bodyPr/>
          <a:lstStyle/>
          <a:p>
            <a:fld id="{4FCE2C16-E5AF-4194-94B2-7CAF6D79EAD5}" type="slidenum">
              <a:rPr lang="en-CA" smtClean="0"/>
              <a:t>12</a:t>
            </a:fld>
            <a:endParaRPr lang="en-CA" dirty="0"/>
          </a:p>
        </p:txBody>
      </p:sp>
      <p:sp>
        <p:nvSpPr>
          <p:cNvPr id="5" name="AutoShape 2">
            <a:extLst>
              <a:ext uri="{FF2B5EF4-FFF2-40B4-BE49-F238E27FC236}">
                <a16:creationId xmlns:a16="http://schemas.microsoft.com/office/drawing/2014/main" id="{A713A346-6ED9-BF25-0789-49D7C64ED0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6" name="AutoShape 4">
            <a:extLst>
              <a:ext uri="{FF2B5EF4-FFF2-40B4-BE49-F238E27FC236}">
                <a16:creationId xmlns:a16="http://schemas.microsoft.com/office/drawing/2014/main" id="{3998E652-67E9-9229-9102-7C5613503C1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2" name="Picture 11" descr="A diagram of a fog and fog&#10;&#10;AI-generated content may be incorrect.">
            <a:extLst>
              <a:ext uri="{FF2B5EF4-FFF2-40B4-BE49-F238E27FC236}">
                <a16:creationId xmlns:a16="http://schemas.microsoft.com/office/drawing/2014/main" id="{46323E41-6E12-41E0-4DDA-6EAE23E69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0" y="1184910"/>
            <a:ext cx="8509000" cy="5105400"/>
          </a:xfrm>
          <a:prstGeom prst="rect">
            <a:avLst/>
          </a:prstGeom>
        </p:spPr>
      </p:pic>
    </p:spTree>
    <p:extLst>
      <p:ext uri="{BB962C8B-B14F-4D97-AF65-F5344CB8AC3E}">
        <p14:creationId xmlns:p14="http://schemas.microsoft.com/office/powerpoint/2010/main" val="3935843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0576-8D58-89E2-B0C2-81C15921E793}"/>
              </a:ext>
            </a:extLst>
          </p:cNvPr>
          <p:cNvSpPr>
            <a:spLocks noGrp="1"/>
          </p:cNvSpPr>
          <p:nvPr>
            <p:ph type="title"/>
          </p:nvPr>
        </p:nvSpPr>
        <p:spPr/>
        <p:txBody>
          <a:bodyPr/>
          <a:lstStyle/>
          <a:p>
            <a:pPr algn="ctr"/>
            <a:r>
              <a:rPr lang="de-DE" b="1" dirty="0"/>
              <a:t>Kalman filter modelling</a:t>
            </a:r>
            <a:endParaRPr lang="en-CA" b="1" dirty="0"/>
          </a:p>
        </p:txBody>
      </p:sp>
      <p:sp>
        <p:nvSpPr>
          <p:cNvPr id="3" name="TextBox 2">
            <a:extLst>
              <a:ext uri="{FF2B5EF4-FFF2-40B4-BE49-F238E27FC236}">
                <a16:creationId xmlns:a16="http://schemas.microsoft.com/office/drawing/2014/main" id="{6229247B-C8A7-2A99-BE18-C81F00672D1F}"/>
              </a:ext>
            </a:extLst>
          </p:cNvPr>
          <p:cNvSpPr txBox="1"/>
          <p:nvPr/>
        </p:nvSpPr>
        <p:spPr>
          <a:xfrm>
            <a:off x="628650" y="2114550"/>
            <a:ext cx="5324475" cy="1569660"/>
          </a:xfrm>
          <a:prstGeom prst="rect">
            <a:avLst/>
          </a:prstGeom>
          <a:noFill/>
        </p:spPr>
        <p:txBody>
          <a:bodyPr wrap="square" rtlCol="0">
            <a:spAutoFit/>
          </a:bodyPr>
          <a:lstStyle/>
          <a:p>
            <a:r>
              <a:rPr lang="de-DE" sz="2400" dirty="0"/>
              <a:t>Kalman filters update a perceptual estimate based on the reliability of a prior and the reliability of the momentary sensory input.</a:t>
            </a:r>
          </a:p>
        </p:txBody>
      </p:sp>
      <p:sp>
        <p:nvSpPr>
          <p:cNvPr id="5" name="TextBox 4">
            <a:extLst>
              <a:ext uri="{FF2B5EF4-FFF2-40B4-BE49-F238E27FC236}">
                <a16:creationId xmlns:a16="http://schemas.microsoft.com/office/drawing/2014/main" id="{05234338-06F4-B8D9-1DD0-ACA19D547989}"/>
              </a:ext>
            </a:extLst>
          </p:cNvPr>
          <p:cNvSpPr txBox="1"/>
          <p:nvPr/>
        </p:nvSpPr>
        <p:spPr>
          <a:xfrm>
            <a:off x="628650" y="2136397"/>
            <a:ext cx="5324475" cy="1569660"/>
          </a:xfrm>
          <a:prstGeom prst="rect">
            <a:avLst/>
          </a:prstGeom>
          <a:solidFill>
            <a:schemeClr val="bg1"/>
          </a:solidFill>
        </p:spPr>
        <p:txBody>
          <a:bodyPr wrap="square" rtlCol="0">
            <a:spAutoFit/>
          </a:bodyPr>
          <a:lstStyle/>
          <a:p>
            <a:r>
              <a:rPr lang="de-DE" sz="2400" dirty="0"/>
              <a:t>Kalman filters update a </a:t>
            </a:r>
            <a:r>
              <a:rPr lang="de-DE" sz="2400" dirty="0">
                <a:solidFill>
                  <a:schemeClr val="accent6"/>
                </a:solidFill>
              </a:rPr>
              <a:t>perceptual estimate</a:t>
            </a:r>
            <a:r>
              <a:rPr lang="de-DE" sz="2400" dirty="0"/>
              <a:t> based on the reliability of a prior and the reliability of the momentary sensory input.</a:t>
            </a:r>
          </a:p>
        </p:txBody>
      </p:sp>
      <p:sp>
        <p:nvSpPr>
          <p:cNvPr id="6" name="TextBox 5">
            <a:extLst>
              <a:ext uri="{FF2B5EF4-FFF2-40B4-BE49-F238E27FC236}">
                <a16:creationId xmlns:a16="http://schemas.microsoft.com/office/drawing/2014/main" id="{D7A1D569-0BE6-5EF2-D918-75AEC0EFB9D9}"/>
              </a:ext>
            </a:extLst>
          </p:cNvPr>
          <p:cNvSpPr txBox="1"/>
          <p:nvPr/>
        </p:nvSpPr>
        <p:spPr>
          <a:xfrm>
            <a:off x="628649" y="2213429"/>
            <a:ext cx="5324475" cy="1569660"/>
          </a:xfrm>
          <a:prstGeom prst="rect">
            <a:avLst/>
          </a:prstGeom>
          <a:solidFill>
            <a:schemeClr val="bg1"/>
          </a:solidFill>
        </p:spPr>
        <p:txBody>
          <a:bodyPr wrap="square" rtlCol="0">
            <a:spAutoFit/>
          </a:bodyPr>
          <a:lstStyle/>
          <a:p>
            <a:r>
              <a:rPr lang="de-DE" sz="2400" dirty="0"/>
              <a:t>Kalman filters update a </a:t>
            </a:r>
            <a:r>
              <a:rPr lang="de-DE" sz="2400" dirty="0">
                <a:solidFill>
                  <a:schemeClr val="accent6"/>
                </a:solidFill>
              </a:rPr>
              <a:t>perceptual estimate</a:t>
            </a:r>
            <a:r>
              <a:rPr lang="de-DE" sz="2400" dirty="0"/>
              <a:t> based on the </a:t>
            </a:r>
            <a:r>
              <a:rPr lang="de-DE" sz="2400" dirty="0">
                <a:solidFill>
                  <a:schemeClr val="accent6"/>
                </a:solidFill>
              </a:rPr>
              <a:t>reliability of a prior</a:t>
            </a:r>
            <a:r>
              <a:rPr lang="de-DE" sz="2400" dirty="0"/>
              <a:t> and the reliability of the momentary sensory input.</a:t>
            </a:r>
          </a:p>
        </p:txBody>
      </p:sp>
      <p:sp>
        <p:nvSpPr>
          <p:cNvPr id="7" name="TextBox 6">
            <a:extLst>
              <a:ext uri="{FF2B5EF4-FFF2-40B4-BE49-F238E27FC236}">
                <a16:creationId xmlns:a16="http://schemas.microsoft.com/office/drawing/2014/main" id="{0705E14B-6708-82E6-4BDA-A923D0FAC7A3}"/>
              </a:ext>
            </a:extLst>
          </p:cNvPr>
          <p:cNvSpPr txBox="1"/>
          <p:nvPr/>
        </p:nvSpPr>
        <p:spPr>
          <a:xfrm>
            <a:off x="628649" y="2213429"/>
            <a:ext cx="5324475" cy="1569660"/>
          </a:xfrm>
          <a:prstGeom prst="rect">
            <a:avLst/>
          </a:prstGeom>
          <a:solidFill>
            <a:schemeClr val="bg1"/>
          </a:solidFill>
        </p:spPr>
        <p:txBody>
          <a:bodyPr wrap="square" rtlCol="0">
            <a:spAutoFit/>
          </a:bodyPr>
          <a:lstStyle/>
          <a:p>
            <a:r>
              <a:rPr lang="de-DE" sz="2400" dirty="0"/>
              <a:t>Kalman filters update a </a:t>
            </a:r>
            <a:r>
              <a:rPr lang="de-DE" sz="2400" dirty="0">
                <a:solidFill>
                  <a:schemeClr val="accent6"/>
                </a:solidFill>
              </a:rPr>
              <a:t>perceptual estimate</a:t>
            </a:r>
            <a:r>
              <a:rPr lang="de-DE" sz="2400" dirty="0"/>
              <a:t> based on the </a:t>
            </a:r>
            <a:r>
              <a:rPr lang="de-DE" sz="2400" dirty="0">
                <a:solidFill>
                  <a:schemeClr val="accent6"/>
                </a:solidFill>
              </a:rPr>
              <a:t>reliability of a prior</a:t>
            </a:r>
            <a:r>
              <a:rPr lang="de-DE" sz="2400" dirty="0"/>
              <a:t> and the </a:t>
            </a:r>
            <a:r>
              <a:rPr lang="de-DE" sz="2400" dirty="0">
                <a:solidFill>
                  <a:srgbClr val="C00000"/>
                </a:solidFill>
              </a:rPr>
              <a:t>reliability of the momentary sensory input</a:t>
            </a:r>
            <a:r>
              <a:rPr lang="de-DE" sz="2400" dirty="0"/>
              <a:t>.</a:t>
            </a:r>
          </a:p>
        </p:txBody>
      </p:sp>
      <p:pic>
        <p:nvPicPr>
          <p:cNvPr id="11" name="Picture 10" descr="A diagram of different types of fog&#10;&#10;AI-generated content may be incorrect.">
            <a:extLst>
              <a:ext uri="{FF2B5EF4-FFF2-40B4-BE49-F238E27FC236}">
                <a16:creationId xmlns:a16="http://schemas.microsoft.com/office/drawing/2014/main" id="{7B7070F0-971F-091B-41CA-959C3D523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257" y="842772"/>
            <a:ext cx="8620760" cy="5172456"/>
          </a:xfrm>
          <a:prstGeom prst="rect">
            <a:avLst/>
          </a:prstGeom>
        </p:spPr>
      </p:pic>
    </p:spTree>
    <p:extLst>
      <p:ext uri="{BB962C8B-B14F-4D97-AF65-F5344CB8AC3E}">
        <p14:creationId xmlns:p14="http://schemas.microsoft.com/office/powerpoint/2010/main" val="28273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5D8D7-1DE1-8E1C-7D5F-932A12B63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5F530-82EA-E287-8A78-ED34A51BC1DB}"/>
              </a:ext>
            </a:extLst>
          </p:cNvPr>
          <p:cNvSpPr>
            <a:spLocks noGrp="1"/>
          </p:cNvSpPr>
          <p:nvPr>
            <p:ph type="title"/>
          </p:nvPr>
        </p:nvSpPr>
        <p:spPr/>
        <p:txBody>
          <a:bodyPr/>
          <a:lstStyle/>
          <a:p>
            <a:pPr algn="ctr"/>
            <a:r>
              <a:rPr lang="de-DE" b="1" dirty="0"/>
              <a:t>Conclusions</a:t>
            </a:r>
            <a:endParaRPr lang="en-CA" b="1" dirty="0"/>
          </a:p>
        </p:txBody>
      </p:sp>
      <p:sp>
        <p:nvSpPr>
          <p:cNvPr id="9" name="Slide Number Placeholder 8">
            <a:extLst>
              <a:ext uri="{FF2B5EF4-FFF2-40B4-BE49-F238E27FC236}">
                <a16:creationId xmlns:a16="http://schemas.microsoft.com/office/drawing/2014/main" id="{F0C3BD2E-B582-B9D1-E1D4-778B09A7C124}"/>
              </a:ext>
            </a:extLst>
          </p:cNvPr>
          <p:cNvSpPr>
            <a:spLocks noGrp="1"/>
          </p:cNvSpPr>
          <p:nvPr>
            <p:ph type="sldNum" sz="quarter" idx="12"/>
          </p:nvPr>
        </p:nvSpPr>
        <p:spPr/>
        <p:txBody>
          <a:bodyPr/>
          <a:lstStyle/>
          <a:p>
            <a:fld id="{A303899D-5E91-45BE-864A-29129FD00641}" type="slidenum">
              <a:rPr lang="en-CA" smtClean="0"/>
              <a:t>14</a:t>
            </a:fld>
            <a:endParaRPr lang="en-CA"/>
          </a:p>
        </p:txBody>
      </p:sp>
      <p:sp>
        <p:nvSpPr>
          <p:cNvPr id="3" name="Content Placeholder 2">
            <a:extLst>
              <a:ext uri="{FF2B5EF4-FFF2-40B4-BE49-F238E27FC236}">
                <a16:creationId xmlns:a16="http://schemas.microsoft.com/office/drawing/2014/main" id="{2B5A43B3-996C-8727-BD0D-64CE5C82D3DA}"/>
              </a:ext>
            </a:extLst>
          </p:cNvPr>
          <p:cNvSpPr txBox="1">
            <a:spLocks/>
          </p:cNvSpPr>
          <p:nvPr/>
        </p:nvSpPr>
        <p:spPr>
          <a:xfrm>
            <a:off x="838200" y="1741176"/>
            <a:ext cx="10515600" cy="16878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t>Validate the use of Continuous Psychophysics in multisensory integration</a:t>
            </a:r>
          </a:p>
          <a:p>
            <a:pPr lvl="1"/>
            <a:r>
              <a:rPr lang="de-DE" b="1" dirty="0"/>
              <a:t>Sensory precision should be higher in multisensory contexts versus unisensory contexts</a:t>
            </a:r>
          </a:p>
        </p:txBody>
      </p:sp>
      <p:sp>
        <p:nvSpPr>
          <p:cNvPr id="6" name="Content Placeholder 2">
            <a:extLst>
              <a:ext uri="{FF2B5EF4-FFF2-40B4-BE49-F238E27FC236}">
                <a16:creationId xmlns:a16="http://schemas.microsoft.com/office/drawing/2014/main" id="{1978DD2B-1231-FB35-8E91-1AC057E823E6}"/>
              </a:ext>
            </a:extLst>
          </p:cNvPr>
          <p:cNvSpPr txBox="1">
            <a:spLocks/>
          </p:cNvSpPr>
          <p:nvPr/>
        </p:nvSpPr>
        <p:spPr>
          <a:xfrm>
            <a:off x="838200" y="1741176"/>
            <a:ext cx="10515600" cy="1687824"/>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a:solidFill>
                  <a:schemeClr val="accent6"/>
                </a:solidFill>
              </a:rPr>
              <a:t>Validate the use of Continuous Psychophysics in multisensory integration</a:t>
            </a:r>
          </a:p>
          <a:p>
            <a:pPr lvl="1"/>
            <a:r>
              <a:rPr lang="de-DE" b="1" dirty="0">
                <a:solidFill>
                  <a:schemeClr val="accent6"/>
                </a:solidFill>
              </a:rPr>
              <a:t>Sensory precision should be higher in multisensory contexts versus unisensory contexts</a:t>
            </a:r>
          </a:p>
        </p:txBody>
      </p:sp>
    </p:spTree>
    <p:extLst>
      <p:ext uri="{BB962C8B-B14F-4D97-AF65-F5344CB8AC3E}">
        <p14:creationId xmlns:p14="http://schemas.microsoft.com/office/powerpoint/2010/main" val="83309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98A1D-C41F-10F7-5E98-1EAA99871904}"/>
              </a:ext>
            </a:extLst>
          </p:cNvPr>
          <p:cNvSpPr>
            <a:spLocks noGrp="1"/>
          </p:cNvSpPr>
          <p:nvPr>
            <p:ph type="title"/>
          </p:nvPr>
        </p:nvSpPr>
        <p:spPr/>
        <p:txBody>
          <a:bodyPr/>
          <a:lstStyle/>
          <a:p>
            <a:pPr algn="ctr"/>
            <a:r>
              <a:rPr lang="de-DE" b="1" dirty="0"/>
              <a:t>Acknowledgements</a:t>
            </a:r>
            <a:endParaRPr lang="en-CA" b="1" dirty="0"/>
          </a:p>
        </p:txBody>
      </p:sp>
      <p:sp>
        <p:nvSpPr>
          <p:cNvPr id="4" name="Content Placeholder 2">
            <a:extLst>
              <a:ext uri="{FF2B5EF4-FFF2-40B4-BE49-F238E27FC236}">
                <a16:creationId xmlns:a16="http://schemas.microsoft.com/office/drawing/2014/main" id="{A2B9A2BA-5F45-B310-1782-8F5069458BDF}"/>
              </a:ext>
            </a:extLst>
          </p:cNvPr>
          <p:cNvSpPr txBox="1">
            <a:spLocks/>
          </p:cNvSpPr>
          <p:nvPr/>
        </p:nvSpPr>
        <p:spPr>
          <a:xfrm>
            <a:off x="3514648" y="1579072"/>
            <a:ext cx="1625600" cy="60721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dirty="0"/>
              <a:t>Laurence Harris</a:t>
            </a:r>
            <a:endParaRPr lang="en-US" dirty="0"/>
          </a:p>
        </p:txBody>
      </p:sp>
      <p:pic>
        <p:nvPicPr>
          <p:cNvPr id="5" name="Picture 4" descr="A person wearing a suit and tie&#10;&#10;Description automatically generated">
            <a:extLst>
              <a:ext uri="{FF2B5EF4-FFF2-40B4-BE49-F238E27FC236}">
                <a16:creationId xmlns:a16="http://schemas.microsoft.com/office/drawing/2014/main" id="{EA0BC86D-2029-93D0-275A-5F90EAA4B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4648" y="2297212"/>
            <a:ext cx="1595570" cy="1895460"/>
          </a:xfrm>
          <a:prstGeom prst="rect">
            <a:avLst/>
          </a:prstGeom>
        </p:spPr>
      </p:pic>
      <p:sp>
        <p:nvSpPr>
          <p:cNvPr id="3" name="Content Placeholder 2">
            <a:extLst>
              <a:ext uri="{FF2B5EF4-FFF2-40B4-BE49-F238E27FC236}">
                <a16:creationId xmlns:a16="http://schemas.microsoft.com/office/drawing/2014/main" id="{41F43DE0-FC62-93AD-D5BB-9331917240B3}"/>
              </a:ext>
            </a:extLst>
          </p:cNvPr>
          <p:cNvSpPr txBox="1">
            <a:spLocks/>
          </p:cNvSpPr>
          <p:nvPr/>
        </p:nvSpPr>
        <p:spPr>
          <a:xfrm>
            <a:off x="7093702" y="1500178"/>
            <a:ext cx="1625600" cy="6072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200" dirty="0"/>
              <a:t>John Jong-Jin Kim</a:t>
            </a:r>
            <a:endParaRPr lang="en-US" sz="2200" dirty="0"/>
          </a:p>
        </p:txBody>
      </p:sp>
      <p:grpSp>
        <p:nvGrpSpPr>
          <p:cNvPr id="12" name="Group 11">
            <a:extLst>
              <a:ext uri="{FF2B5EF4-FFF2-40B4-BE49-F238E27FC236}">
                <a16:creationId xmlns:a16="http://schemas.microsoft.com/office/drawing/2014/main" id="{EF9685AA-4C88-1CF5-1F7D-8A5E38A65BFA}"/>
              </a:ext>
            </a:extLst>
          </p:cNvPr>
          <p:cNvGrpSpPr>
            <a:grpSpLocks/>
          </p:cNvGrpSpPr>
          <p:nvPr/>
        </p:nvGrpSpPr>
        <p:grpSpPr bwMode="auto">
          <a:xfrm>
            <a:off x="7615415" y="5026088"/>
            <a:ext cx="1960866" cy="1175685"/>
            <a:chOff x="121131147" y="-1321484"/>
            <a:chExt cx="3962400" cy="3520128"/>
          </a:xfrm>
          <a:noFill/>
        </p:grpSpPr>
        <p:pic>
          <p:nvPicPr>
            <p:cNvPr id="13" name="Picture 12" descr="CVRtitle">
              <a:extLst>
                <a:ext uri="{FF2B5EF4-FFF2-40B4-BE49-F238E27FC236}">
                  <a16:creationId xmlns:a16="http://schemas.microsoft.com/office/drawing/2014/main" id="{5830F685-6DD6-C62A-4004-B1B00DDA1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31147" y="745474"/>
              <a:ext cx="3962400" cy="1453170"/>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CVRlogo-1">
              <a:extLst>
                <a:ext uri="{FF2B5EF4-FFF2-40B4-BE49-F238E27FC236}">
                  <a16:creationId xmlns:a16="http://schemas.microsoft.com/office/drawing/2014/main" id="{46D1032A-01D1-7F59-B686-346D52DB2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588338" y="-1321484"/>
              <a:ext cx="1902090" cy="2141327"/>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5" name="Picture 6" descr="harrislab">
            <a:extLst>
              <a:ext uri="{FF2B5EF4-FFF2-40B4-BE49-F238E27FC236}">
                <a16:creationId xmlns:a16="http://schemas.microsoft.com/office/drawing/2014/main" id="{4429ADA9-07D4-90BE-0EDB-A521435ADC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9938" y="4871981"/>
            <a:ext cx="2112016" cy="17352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font, text, graphics, graphic design&#10;&#10;Description automatically generated">
            <a:extLst>
              <a:ext uri="{FF2B5EF4-FFF2-40B4-BE49-F238E27FC236}">
                <a16:creationId xmlns:a16="http://schemas.microsoft.com/office/drawing/2014/main" id="{D31DC756-8FAB-E878-3453-E4A50EE78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6843" y="5021735"/>
            <a:ext cx="1593385" cy="1180038"/>
          </a:xfrm>
          <a:prstGeom prst="rect">
            <a:avLst/>
          </a:prstGeom>
        </p:spPr>
      </p:pic>
      <p:pic>
        <p:nvPicPr>
          <p:cNvPr id="17" name="Picture 16" descr="A person with a beard&#10;&#10;Description automatically generated">
            <a:extLst>
              <a:ext uri="{FF2B5EF4-FFF2-40B4-BE49-F238E27FC236}">
                <a16:creationId xmlns:a16="http://schemas.microsoft.com/office/drawing/2014/main" id="{C48E3789-A568-ACA9-1CC2-4D03FC30E8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73431" y="2326530"/>
            <a:ext cx="1866142" cy="1866142"/>
          </a:xfrm>
          <a:prstGeom prst="rect">
            <a:avLst/>
          </a:prstGeom>
        </p:spPr>
      </p:pic>
      <p:sp>
        <p:nvSpPr>
          <p:cNvPr id="6" name="Slide Number Placeholder 5">
            <a:extLst>
              <a:ext uri="{FF2B5EF4-FFF2-40B4-BE49-F238E27FC236}">
                <a16:creationId xmlns:a16="http://schemas.microsoft.com/office/drawing/2014/main" id="{ADBFA26A-C769-B83A-69E0-D6DFF1D4052F}"/>
              </a:ext>
            </a:extLst>
          </p:cNvPr>
          <p:cNvSpPr>
            <a:spLocks noGrp="1"/>
          </p:cNvSpPr>
          <p:nvPr>
            <p:ph type="sldNum" sz="quarter" idx="12"/>
          </p:nvPr>
        </p:nvSpPr>
        <p:spPr/>
        <p:txBody>
          <a:bodyPr/>
          <a:lstStyle/>
          <a:p>
            <a:fld id="{A303899D-5E91-45BE-864A-29129FD00641}" type="slidenum">
              <a:rPr lang="en-CA" smtClean="0"/>
              <a:t>15</a:t>
            </a:fld>
            <a:endParaRPr lang="en-CA"/>
          </a:p>
        </p:txBody>
      </p:sp>
    </p:spTree>
    <p:extLst>
      <p:ext uri="{BB962C8B-B14F-4D97-AF65-F5344CB8AC3E}">
        <p14:creationId xmlns:p14="http://schemas.microsoft.com/office/powerpoint/2010/main" val="3668817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59C0-6CB1-0A5A-C9D5-2C492BEF955D}"/>
              </a:ext>
            </a:extLst>
          </p:cNvPr>
          <p:cNvSpPr>
            <a:spLocks noGrp="1"/>
          </p:cNvSpPr>
          <p:nvPr>
            <p:ph type="title"/>
          </p:nvPr>
        </p:nvSpPr>
        <p:spPr>
          <a:xfrm>
            <a:off x="838200" y="272527"/>
            <a:ext cx="10515600" cy="1325563"/>
          </a:xfrm>
        </p:spPr>
        <p:txBody>
          <a:bodyPr/>
          <a:lstStyle/>
          <a:p>
            <a:pPr algn="ctr"/>
            <a:r>
              <a:rPr lang="de-DE" b="1" dirty="0"/>
              <a:t>Object Localization</a:t>
            </a:r>
            <a:endParaRPr lang="en-CA" b="1" dirty="0"/>
          </a:p>
        </p:txBody>
      </p:sp>
      <p:sp>
        <p:nvSpPr>
          <p:cNvPr id="12" name="TextBox 11">
            <a:extLst>
              <a:ext uri="{FF2B5EF4-FFF2-40B4-BE49-F238E27FC236}">
                <a16:creationId xmlns:a16="http://schemas.microsoft.com/office/drawing/2014/main" id="{71538A95-F216-ACEF-EBC5-B05DB35AC2BC}"/>
              </a:ext>
            </a:extLst>
          </p:cNvPr>
          <p:cNvSpPr txBox="1"/>
          <p:nvPr/>
        </p:nvSpPr>
        <p:spPr>
          <a:xfrm>
            <a:off x="838199" y="1289769"/>
            <a:ext cx="10186828" cy="954107"/>
          </a:xfrm>
          <a:prstGeom prst="rect">
            <a:avLst/>
          </a:prstGeom>
          <a:noFill/>
        </p:spPr>
        <p:txBody>
          <a:bodyPr wrap="square">
            <a:spAutoFit/>
          </a:bodyPr>
          <a:lstStyle/>
          <a:p>
            <a:pPr marL="457200" indent="-457200">
              <a:buFont typeface="Arial" panose="020B0604020202020204" pitchFamily="34" charset="0"/>
              <a:buChar char="•"/>
            </a:pPr>
            <a:r>
              <a:rPr lang="de-DE" sz="2800" dirty="0"/>
              <a:t>Multisensory process (visual, auditory, tactile, ...) to determine where an object is located</a:t>
            </a:r>
          </a:p>
        </p:txBody>
      </p:sp>
      <p:pic>
        <p:nvPicPr>
          <p:cNvPr id="8" name="Picture 7">
            <a:extLst>
              <a:ext uri="{FF2B5EF4-FFF2-40B4-BE49-F238E27FC236}">
                <a16:creationId xmlns:a16="http://schemas.microsoft.com/office/drawing/2014/main" id="{4DDE6AE5-848F-EA85-0028-F99CEC7B4EF6}"/>
              </a:ext>
            </a:extLst>
          </p:cNvPr>
          <p:cNvPicPr>
            <a:picLocks noChangeAspect="1"/>
          </p:cNvPicPr>
          <p:nvPr/>
        </p:nvPicPr>
        <p:blipFill>
          <a:blip r:embed="rId3"/>
          <a:stretch>
            <a:fillRect/>
          </a:stretch>
        </p:blipFill>
        <p:spPr>
          <a:xfrm>
            <a:off x="4052475" y="4156974"/>
            <a:ext cx="3459305" cy="2476026"/>
          </a:xfrm>
          <a:prstGeom prst="rect">
            <a:avLst/>
          </a:prstGeom>
        </p:spPr>
      </p:pic>
      <p:sp>
        <p:nvSpPr>
          <p:cNvPr id="9" name="Slide Number Placeholder 8">
            <a:extLst>
              <a:ext uri="{FF2B5EF4-FFF2-40B4-BE49-F238E27FC236}">
                <a16:creationId xmlns:a16="http://schemas.microsoft.com/office/drawing/2014/main" id="{DCF55DB0-4413-EC2A-0EBF-0D7FD86CFB75}"/>
              </a:ext>
            </a:extLst>
          </p:cNvPr>
          <p:cNvSpPr>
            <a:spLocks noGrp="1"/>
          </p:cNvSpPr>
          <p:nvPr>
            <p:ph type="sldNum" sz="quarter" idx="12"/>
          </p:nvPr>
        </p:nvSpPr>
        <p:spPr/>
        <p:txBody>
          <a:bodyPr/>
          <a:lstStyle/>
          <a:p>
            <a:fld id="{4FCE2C16-E5AF-4194-94B2-7CAF6D79EAD5}" type="slidenum">
              <a:rPr lang="en-CA" smtClean="0"/>
              <a:t>2</a:t>
            </a:fld>
            <a:endParaRPr lang="en-CA"/>
          </a:p>
        </p:txBody>
      </p:sp>
      <p:pic>
        <p:nvPicPr>
          <p:cNvPr id="11" name="Picture 10">
            <a:extLst>
              <a:ext uri="{FF2B5EF4-FFF2-40B4-BE49-F238E27FC236}">
                <a16:creationId xmlns:a16="http://schemas.microsoft.com/office/drawing/2014/main" id="{6892944E-59D4-7F3C-5F3C-9C97A3DFE857}"/>
              </a:ext>
            </a:extLst>
          </p:cNvPr>
          <p:cNvPicPr>
            <a:picLocks noChangeAspect="1"/>
          </p:cNvPicPr>
          <p:nvPr/>
        </p:nvPicPr>
        <p:blipFill>
          <a:blip r:embed="rId4"/>
          <a:stretch>
            <a:fillRect/>
          </a:stretch>
        </p:blipFill>
        <p:spPr>
          <a:xfrm>
            <a:off x="1280201" y="3261118"/>
            <a:ext cx="3346908" cy="2567886"/>
          </a:xfrm>
          <a:prstGeom prst="rect">
            <a:avLst/>
          </a:prstGeom>
        </p:spPr>
      </p:pic>
      <p:pic>
        <p:nvPicPr>
          <p:cNvPr id="14" name="Picture 13">
            <a:extLst>
              <a:ext uri="{FF2B5EF4-FFF2-40B4-BE49-F238E27FC236}">
                <a16:creationId xmlns:a16="http://schemas.microsoft.com/office/drawing/2014/main" id="{971AA2D3-EB53-2D71-D137-C10572FC1FFB}"/>
              </a:ext>
            </a:extLst>
          </p:cNvPr>
          <p:cNvPicPr>
            <a:picLocks noChangeAspect="1"/>
          </p:cNvPicPr>
          <p:nvPr/>
        </p:nvPicPr>
        <p:blipFill>
          <a:blip r:embed="rId5"/>
          <a:stretch>
            <a:fillRect/>
          </a:stretch>
        </p:blipFill>
        <p:spPr>
          <a:xfrm>
            <a:off x="7511780" y="2199586"/>
            <a:ext cx="3924300" cy="3914775"/>
          </a:xfrm>
          <a:prstGeom prst="rect">
            <a:avLst/>
          </a:prstGeom>
        </p:spPr>
      </p:pic>
    </p:spTree>
    <p:extLst>
      <p:ext uri="{BB962C8B-B14F-4D97-AF65-F5344CB8AC3E}">
        <p14:creationId xmlns:p14="http://schemas.microsoft.com/office/powerpoint/2010/main" val="342828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6028-C0F9-49AA-DC9B-D727EE39E5F3}"/>
              </a:ext>
            </a:extLst>
          </p:cNvPr>
          <p:cNvSpPr>
            <a:spLocks noGrp="1"/>
          </p:cNvSpPr>
          <p:nvPr>
            <p:ph type="title"/>
          </p:nvPr>
        </p:nvSpPr>
        <p:spPr>
          <a:xfrm>
            <a:off x="664917" y="624043"/>
            <a:ext cx="4949142" cy="1325563"/>
          </a:xfrm>
        </p:spPr>
        <p:txBody>
          <a:bodyPr/>
          <a:lstStyle/>
          <a:p>
            <a:pPr algn="ctr"/>
            <a:r>
              <a:rPr lang="de-DE" b="1" dirty="0"/>
              <a:t>Multisensory Integration</a:t>
            </a:r>
            <a:endParaRPr lang="en-CA" b="1" dirty="0"/>
          </a:p>
        </p:txBody>
      </p:sp>
      <p:sp>
        <p:nvSpPr>
          <p:cNvPr id="6" name="AutoShape 2">
            <a:extLst>
              <a:ext uri="{FF2B5EF4-FFF2-40B4-BE49-F238E27FC236}">
                <a16:creationId xmlns:a16="http://schemas.microsoft.com/office/drawing/2014/main" id="{EF2A07F7-FC1D-DA5A-E4B7-FB6B16012D51}"/>
              </a:ext>
            </a:extLst>
          </p:cNvPr>
          <p:cNvSpPr>
            <a:spLocks noChangeAspect="1" noChangeArrowheads="1"/>
          </p:cNvSpPr>
          <p:nvPr/>
        </p:nvSpPr>
        <p:spPr bwMode="auto">
          <a:xfrm>
            <a:off x="612879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descr="A diagram of different types of graphs&#10;&#10;Description automatically generated with medium confidence">
            <a:extLst>
              <a:ext uri="{FF2B5EF4-FFF2-40B4-BE49-F238E27FC236}">
                <a16:creationId xmlns:a16="http://schemas.microsoft.com/office/drawing/2014/main" id="{B35C388C-7E7A-B9D0-CBB0-FC83C45E04EE}"/>
              </a:ext>
            </a:extLst>
          </p:cNvPr>
          <p:cNvPicPr>
            <a:picLocks noChangeAspect="1"/>
          </p:cNvPicPr>
          <p:nvPr/>
        </p:nvPicPr>
        <p:blipFill>
          <a:blip r:embed="rId2">
            <a:extLst>
              <a:ext uri="{28A0092B-C50C-407E-A947-70E740481C1C}">
                <a14:useLocalDpi xmlns:a14="http://schemas.microsoft.com/office/drawing/2010/main" val="0"/>
              </a:ext>
            </a:extLst>
          </a:blip>
          <a:srcRect l="35071" b="32039"/>
          <a:stretch/>
        </p:blipFill>
        <p:spPr>
          <a:xfrm>
            <a:off x="6128795" y="201082"/>
            <a:ext cx="5667737" cy="6455835"/>
          </a:xfrm>
          <a:prstGeom prst="rect">
            <a:avLst/>
          </a:prstGeom>
        </p:spPr>
      </p:pic>
      <p:sp>
        <p:nvSpPr>
          <p:cNvPr id="9" name="Rectangle 8">
            <a:extLst>
              <a:ext uri="{FF2B5EF4-FFF2-40B4-BE49-F238E27FC236}">
                <a16:creationId xmlns:a16="http://schemas.microsoft.com/office/drawing/2014/main" id="{05FFE4B0-1BD9-CDEA-C455-E631A482DD3B}"/>
              </a:ext>
            </a:extLst>
          </p:cNvPr>
          <p:cNvSpPr/>
          <p:nvPr/>
        </p:nvSpPr>
        <p:spPr>
          <a:xfrm>
            <a:off x="9054875" y="3977640"/>
            <a:ext cx="2994660" cy="1497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F7EE4265-1124-57A8-6D3A-2B152B996232}"/>
              </a:ext>
            </a:extLst>
          </p:cNvPr>
          <p:cNvSpPr/>
          <p:nvPr/>
        </p:nvSpPr>
        <p:spPr>
          <a:xfrm>
            <a:off x="9693411" y="4568614"/>
            <a:ext cx="1881273" cy="14973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584283C3-FC86-A7FB-B59B-B993E85245AC}"/>
              </a:ext>
            </a:extLst>
          </p:cNvPr>
          <p:cNvSpPr/>
          <p:nvPr/>
        </p:nvSpPr>
        <p:spPr>
          <a:xfrm>
            <a:off x="9186054" y="1584275"/>
            <a:ext cx="1881273" cy="7306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166A223-6AD3-44BF-0089-EF64A9C8C064}"/>
              </a:ext>
            </a:extLst>
          </p:cNvPr>
          <p:cNvSpPr txBox="1"/>
          <p:nvPr/>
        </p:nvSpPr>
        <p:spPr>
          <a:xfrm>
            <a:off x="1005912" y="2735014"/>
            <a:ext cx="4267152" cy="1692771"/>
          </a:xfrm>
          <a:prstGeom prst="rect">
            <a:avLst/>
          </a:prstGeom>
          <a:noFill/>
        </p:spPr>
        <p:txBody>
          <a:bodyPr wrap="square" rtlCol="0">
            <a:spAutoFit/>
          </a:bodyPr>
          <a:lstStyle/>
          <a:p>
            <a:r>
              <a:rPr lang="de-DE" sz="2600" b="1" dirty="0"/>
              <a:t>Information from different senses is integrated according to their relative reliabilities</a:t>
            </a:r>
            <a:endParaRPr lang="en-CA" sz="2600" b="1" dirty="0"/>
          </a:p>
        </p:txBody>
      </p:sp>
      <p:sp>
        <p:nvSpPr>
          <p:cNvPr id="3" name="Slide Number Placeholder 2">
            <a:extLst>
              <a:ext uri="{FF2B5EF4-FFF2-40B4-BE49-F238E27FC236}">
                <a16:creationId xmlns:a16="http://schemas.microsoft.com/office/drawing/2014/main" id="{E2551C1E-611A-1F75-738E-915797EB03D2}"/>
              </a:ext>
            </a:extLst>
          </p:cNvPr>
          <p:cNvSpPr>
            <a:spLocks noGrp="1"/>
          </p:cNvSpPr>
          <p:nvPr>
            <p:ph type="sldNum" sz="quarter" idx="12"/>
          </p:nvPr>
        </p:nvSpPr>
        <p:spPr/>
        <p:txBody>
          <a:bodyPr/>
          <a:lstStyle/>
          <a:p>
            <a:fld id="{A303899D-5E91-45BE-864A-29129FD00641}" type="slidenum">
              <a:rPr lang="en-CA" smtClean="0"/>
              <a:t>3</a:t>
            </a:fld>
            <a:endParaRPr lang="en-CA"/>
          </a:p>
        </p:txBody>
      </p:sp>
    </p:spTree>
    <p:extLst>
      <p:ext uri="{BB962C8B-B14F-4D97-AF65-F5344CB8AC3E}">
        <p14:creationId xmlns:p14="http://schemas.microsoft.com/office/powerpoint/2010/main" val="163530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568C-F71E-FF0E-4A80-1B3E4B6CEA13}"/>
              </a:ext>
            </a:extLst>
          </p:cNvPr>
          <p:cNvSpPr>
            <a:spLocks noGrp="1"/>
          </p:cNvSpPr>
          <p:nvPr>
            <p:ph type="title"/>
          </p:nvPr>
        </p:nvSpPr>
        <p:spPr/>
        <p:txBody>
          <a:bodyPr/>
          <a:lstStyle/>
          <a:p>
            <a:pPr algn="ctr"/>
            <a:r>
              <a:rPr lang="de-DE" b="1" dirty="0"/>
              <a:t>Continuous Psychophysics</a:t>
            </a:r>
            <a:endParaRPr lang="en-CA" b="1" dirty="0"/>
          </a:p>
        </p:txBody>
      </p:sp>
      <p:sp>
        <p:nvSpPr>
          <p:cNvPr id="3" name="Content Placeholder 2">
            <a:extLst>
              <a:ext uri="{FF2B5EF4-FFF2-40B4-BE49-F238E27FC236}">
                <a16:creationId xmlns:a16="http://schemas.microsoft.com/office/drawing/2014/main" id="{3A74C4E2-0348-4092-9501-4EF2CECE2D3C}"/>
              </a:ext>
            </a:extLst>
          </p:cNvPr>
          <p:cNvSpPr>
            <a:spLocks noGrp="1"/>
          </p:cNvSpPr>
          <p:nvPr>
            <p:ph idx="1"/>
          </p:nvPr>
        </p:nvSpPr>
        <p:spPr>
          <a:xfrm>
            <a:off x="838200" y="1762254"/>
            <a:ext cx="10515600" cy="1325563"/>
          </a:xfrm>
        </p:spPr>
        <p:txBody>
          <a:bodyPr/>
          <a:lstStyle/>
          <a:p>
            <a:r>
              <a:rPr lang="de-DE" dirty="0"/>
              <a:t>Coupling a continuous stimulus with a continuous response</a:t>
            </a:r>
          </a:p>
          <a:p>
            <a:pPr lvl="1"/>
            <a:r>
              <a:rPr lang="de-DE" dirty="0"/>
              <a:t>E.g., tracking a dot with a finger </a:t>
            </a:r>
            <a:r>
              <a:rPr lang="de-DE" sz="2000" dirty="0"/>
              <a:t>(Bonnen 2015, Décima 2022)</a:t>
            </a:r>
            <a:r>
              <a:rPr lang="de-DE" dirty="0"/>
              <a:t>, nulling self-motion </a:t>
            </a:r>
            <a:r>
              <a:rPr lang="de-DE" sz="2000" dirty="0"/>
              <a:t>(Falconbridge 2024), </a:t>
            </a:r>
            <a:r>
              <a:rPr lang="de-DE" dirty="0"/>
              <a:t>eye-movements </a:t>
            </a:r>
            <a:r>
              <a:rPr lang="de-DE" sz="2000" dirty="0"/>
              <a:t>(Grillini 2022)</a:t>
            </a:r>
            <a:r>
              <a:rPr lang="de-DE" dirty="0"/>
              <a:t>, ...</a:t>
            </a:r>
          </a:p>
          <a:p>
            <a:pPr lvl="1"/>
            <a:endParaRPr lang="de-DE" dirty="0"/>
          </a:p>
          <a:p>
            <a:endParaRPr lang="en-CA" dirty="0"/>
          </a:p>
        </p:txBody>
      </p:sp>
      <p:sp>
        <p:nvSpPr>
          <p:cNvPr id="4" name="TextBox 3">
            <a:extLst>
              <a:ext uri="{FF2B5EF4-FFF2-40B4-BE49-F238E27FC236}">
                <a16:creationId xmlns:a16="http://schemas.microsoft.com/office/drawing/2014/main" id="{8ABF0ABD-053B-6E15-C4A3-C0419222523D}"/>
              </a:ext>
            </a:extLst>
          </p:cNvPr>
          <p:cNvSpPr txBox="1"/>
          <p:nvPr/>
        </p:nvSpPr>
        <p:spPr>
          <a:xfrm>
            <a:off x="828795" y="3441700"/>
            <a:ext cx="5312160" cy="2677656"/>
          </a:xfrm>
          <a:prstGeom prst="rect">
            <a:avLst/>
          </a:prstGeom>
          <a:noFill/>
        </p:spPr>
        <p:txBody>
          <a:bodyPr wrap="none" rtlCol="0">
            <a:spAutoFit/>
          </a:bodyPr>
          <a:lstStyle/>
          <a:p>
            <a:pPr algn="ctr"/>
            <a:r>
              <a:rPr lang="de-DE" sz="2800" b="1" dirty="0">
                <a:solidFill>
                  <a:schemeClr val="accent6">
                    <a:lumMod val="75000"/>
                  </a:schemeClr>
                </a:solidFill>
              </a:rPr>
              <a:t>Advantages</a:t>
            </a:r>
          </a:p>
          <a:p>
            <a:pPr marL="457200" indent="-457200">
              <a:buFont typeface="Arial" panose="020B0604020202020204" pitchFamily="34" charset="0"/>
              <a:buChar char="•"/>
            </a:pPr>
            <a:r>
              <a:rPr lang="de-DE" sz="2800" dirty="0">
                <a:solidFill>
                  <a:schemeClr val="accent6">
                    <a:lumMod val="75000"/>
                  </a:schemeClr>
                </a:solidFill>
              </a:rPr>
              <a:t>Fast way to collect lots of data</a:t>
            </a:r>
          </a:p>
          <a:p>
            <a:pPr marL="457200" indent="-457200">
              <a:buFont typeface="Arial" panose="020B0604020202020204" pitchFamily="34" charset="0"/>
              <a:buChar char="•"/>
            </a:pPr>
            <a:r>
              <a:rPr lang="de-DE" sz="2800" dirty="0">
                <a:solidFill>
                  <a:schemeClr val="accent6">
                    <a:lumMod val="75000"/>
                  </a:schemeClr>
                </a:solidFill>
              </a:rPr>
              <a:t>Intuitive way to assess </a:t>
            </a:r>
          </a:p>
          <a:p>
            <a:pPr lvl="1"/>
            <a:r>
              <a:rPr lang="de-DE" sz="2800" dirty="0">
                <a:solidFill>
                  <a:schemeClr val="accent6">
                    <a:lumMod val="75000"/>
                  </a:schemeClr>
                </a:solidFill>
              </a:rPr>
              <a:t>time course of perception</a:t>
            </a:r>
          </a:p>
          <a:p>
            <a:pPr marL="457200" indent="-457200">
              <a:buFont typeface="Arial" panose="020B0604020202020204" pitchFamily="34" charset="0"/>
              <a:buChar char="•"/>
            </a:pPr>
            <a:r>
              <a:rPr lang="de-DE" sz="2800" dirty="0">
                <a:solidFill>
                  <a:schemeClr val="accent6">
                    <a:lumMod val="75000"/>
                  </a:schemeClr>
                </a:solidFill>
              </a:rPr>
              <a:t>More naturalistic</a:t>
            </a:r>
          </a:p>
          <a:p>
            <a:pPr marL="457200" indent="-457200">
              <a:buFont typeface="Arial" panose="020B0604020202020204" pitchFamily="34" charset="0"/>
              <a:buChar char="•"/>
            </a:pPr>
            <a:r>
              <a:rPr lang="de-DE" sz="2800" dirty="0">
                <a:solidFill>
                  <a:schemeClr val="accent6">
                    <a:lumMod val="75000"/>
                  </a:schemeClr>
                </a:solidFill>
              </a:rPr>
              <a:t>Less torturous for participants</a:t>
            </a:r>
            <a:endParaRPr lang="en-CA" sz="2800" dirty="0">
              <a:solidFill>
                <a:schemeClr val="accent6">
                  <a:lumMod val="75000"/>
                </a:schemeClr>
              </a:solidFill>
            </a:endParaRPr>
          </a:p>
        </p:txBody>
      </p:sp>
      <p:sp>
        <p:nvSpPr>
          <p:cNvPr id="5" name="TextBox 4">
            <a:extLst>
              <a:ext uri="{FF2B5EF4-FFF2-40B4-BE49-F238E27FC236}">
                <a16:creationId xmlns:a16="http://schemas.microsoft.com/office/drawing/2014/main" id="{96A76A9A-E65F-F70F-AF26-11AD001EA916}"/>
              </a:ext>
            </a:extLst>
          </p:cNvPr>
          <p:cNvSpPr txBox="1"/>
          <p:nvPr/>
        </p:nvSpPr>
        <p:spPr>
          <a:xfrm>
            <a:off x="6344803" y="3441700"/>
            <a:ext cx="5467093" cy="2123658"/>
          </a:xfrm>
          <a:prstGeom prst="rect">
            <a:avLst/>
          </a:prstGeom>
          <a:noFill/>
        </p:spPr>
        <p:txBody>
          <a:bodyPr wrap="square" rtlCol="0">
            <a:spAutoFit/>
          </a:bodyPr>
          <a:lstStyle/>
          <a:p>
            <a:pPr algn="ctr"/>
            <a:r>
              <a:rPr lang="de-DE" sz="2800" b="1" dirty="0">
                <a:solidFill>
                  <a:srgbClr val="C00000"/>
                </a:solidFill>
              </a:rPr>
              <a:t>Disadvantages</a:t>
            </a:r>
          </a:p>
          <a:p>
            <a:pPr marL="457200" indent="-457200">
              <a:buFont typeface="Arial" panose="020B0604020202020204" pitchFamily="34" charset="0"/>
              <a:buChar char="•"/>
            </a:pPr>
            <a:r>
              <a:rPr lang="de-DE" sz="2800" dirty="0">
                <a:solidFill>
                  <a:srgbClr val="C00000"/>
                </a:solidFill>
              </a:rPr>
              <a:t>Challenging to analyze, maybe</a:t>
            </a:r>
          </a:p>
          <a:p>
            <a:pPr marL="457200" indent="-457200">
              <a:buFont typeface="Arial" panose="020B0604020202020204" pitchFamily="34" charset="0"/>
              <a:buChar char="•"/>
            </a:pPr>
            <a:r>
              <a:rPr lang="en-CA" sz="2800" dirty="0">
                <a:solidFill>
                  <a:srgbClr val="C00000"/>
                </a:solidFill>
              </a:rPr>
              <a:t>More susceptible to influences of the motor system </a:t>
            </a:r>
            <a:r>
              <a:rPr lang="en-CA" sz="2000" dirty="0">
                <a:solidFill>
                  <a:srgbClr val="C00000"/>
                </a:solidFill>
              </a:rPr>
              <a:t>(Falconbridge 2024, Straub &amp; Rothkopf 2022)</a:t>
            </a:r>
          </a:p>
        </p:txBody>
      </p:sp>
      <p:pic>
        <p:nvPicPr>
          <p:cNvPr id="6" name="jovi-15-03-02-media01">
            <a:hlinkClick r:id="" action="ppaction://media"/>
            <a:extLst>
              <a:ext uri="{FF2B5EF4-FFF2-40B4-BE49-F238E27FC236}">
                <a16:creationId xmlns:a16="http://schemas.microsoft.com/office/drawing/2014/main" id="{B6628574-0A9C-8E09-38CD-F65ED1008CB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10825" y="223450"/>
            <a:ext cx="6411099" cy="6411099"/>
          </a:xfrm>
          <a:prstGeom prst="rect">
            <a:avLst/>
          </a:prstGeom>
        </p:spPr>
      </p:pic>
      <p:sp>
        <p:nvSpPr>
          <p:cNvPr id="7" name="Slide Number Placeholder 6">
            <a:extLst>
              <a:ext uri="{FF2B5EF4-FFF2-40B4-BE49-F238E27FC236}">
                <a16:creationId xmlns:a16="http://schemas.microsoft.com/office/drawing/2014/main" id="{29A5E8F4-632A-1C46-7C5E-49251C6B3B58}"/>
              </a:ext>
            </a:extLst>
          </p:cNvPr>
          <p:cNvSpPr>
            <a:spLocks noGrp="1"/>
          </p:cNvSpPr>
          <p:nvPr>
            <p:ph type="sldNum" sz="quarter" idx="12"/>
          </p:nvPr>
        </p:nvSpPr>
        <p:spPr/>
        <p:txBody>
          <a:bodyPr/>
          <a:lstStyle/>
          <a:p>
            <a:fld id="{A303899D-5E91-45BE-864A-29129FD00641}" type="slidenum">
              <a:rPr lang="en-CA" smtClean="0"/>
              <a:t>4</a:t>
            </a:fld>
            <a:endParaRPr lang="en-CA"/>
          </a:p>
        </p:txBody>
      </p:sp>
    </p:spTree>
    <p:extLst>
      <p:ext uri="{BB962C8B-B14F-4D97-AF65-F5344CB8AC3E}">
        <p14:creationId xmlns:p14="http://schemas.microsoft.com/office/powerpoint/2010/main" val="413846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md type="call" cmd="stop">
                                      <p:cBhvr>
                                        <p:cTn id="17" dur="1">
                                          <p:stCondLst>
                                            <p:cond delay="0"/>
                                          </p:stCondLst>
                                        </p:cTn>
                                        <p:tgtEl>
                                          <p:spTgt spid="6"/>
                                        </p:tgtEl>
                                      </p:cBhvr>
                                    </p:cmd>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6" fill="hold" display="0">
                  <p:stCondLst>
                    <p:cond delay="indefinite"/>
                  </p:stCondLst>
                </p:cTn>
                <p:tgtEl>
                  <p:spTgt spid="6"/>
                </p:tgtEl>
              </p:cMediaNode>
            </p:video>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2D900-063A-244A-D8E1-0E12C910F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05CA8-6732-21EE-1B92-D884CF1014FB}"/>
              </a:ext>
            </a:extLst>
          </p:cNvPr>
          <p:cNvSpPr>
            <a:spLocks noGrp="1"/>
          </p:cNvSpPr>
          <p:nvPr>
            <p:ph type="title"/>
          </p:nvPr>
        </p:nvSpPr>
        <p:spPr/>
        <p:txBody>
          <a:bodyPr/>
          <a:lstStyle/>
          <a:p>
            <a:pPr algn="ctr"/>
            <a:r>
              <a:rPr lang="de-DE" b="1" dirty="0"/>
              <a:t>Aims</a:t>
            </a:r>
            <a:endParaRPr lang="en-CA" b="1" dirty="0"/>
          </a:p>
        </p:txBody>
      </p:sp>
      <p:sp>
        <p:nvSpPr>
          <p:cNvPr id="9" name="Slide Number Placeholder 8">
            <a:extLst>
              <a:ext uri="{FF2B5EF4-FFF2-40B4-BE49-F238E27FC236}">
                <a16:creationId xmlns:a16="http://schemas.microsoft.com/office/drawing/2014/main" id="{773A62A5-F3E5-3FA6-5C2A-DCED36152852}"/>
              </a:ext>
            </a:extLst>
          </p:cNvPr>
          <p:cNvSpPr>
            <a:spLocks noGrp="1"/>
          </p:cNvSpPr>
          <p:nvPr>
            <p:ph type="sldNum" sz="quarter" idx="12"/>
          </p:nvPr>
        </p:nvSpPr>
        <p:spPr/>
        <p:txBody>
          <a:bodyPr/>
          <a:lstStyle/>
          <a:p>
            <a:fld id="{A303899D-5E91-45BE-864A-29129FD00641}" type="slidenum">
              <a:rPr lang="en-CA" smtClean="0"/>
              <a:t>5</a:t>
            </a:fld>
            <a:endParaRPr lang="en-CA"/>
          </a:p>
        </p:txBody>
      </p:sp>
      <p:sp>
        <p:nvSpPr>
          <p:cNvPr id="8" name="Content Placeholder 2">
            <a:extLst>
              <a:ext uri="{FF2B5EF4-FFF2-40B4-BE49-F238E27FC236}">
                <a16:creationId xmlns:a16="http://schemas.microsoft.com/office/drawing/2014/main" id="{DDE3C894-700F-5F46-F57E-9A484FB4AA68}"/>
              </a:ext>
            </a:extLst>
          </p:cNvPr>
          <p:cNvSpPr>
            <a:spLocks noGrp="1"/>
          </p:cNvSpPr>
          <p:nvPr>
            <p:ph idx="1"/>
          </p:nvPr>
        </p:nvSpPr>
        <p:spPr>
          <a:xfrm>
            <a:off x="838200" y="1741176"/>
            <a:ext cx="10515600" cy="2576824"/>
          </a:xfrm>
        </p:spPr>
        <p:txBody>
          <a:bodyPr>
            <a:normAutofit/>
          </a:bodyPr>
          <a:lstStyle/>
          <a:p>
            <a:r>
              <a:rPr lang="de-DE" b="1" dirty="0"/>
              <a:t>Validate the use of Continuous Psychophysics in multisensory integration</a:t>
            </a:r>
          </a:p>
          <a:p>
            <a:pPr lvl="1"/>
            <a:r>
              <a:rPr lang="de-DE" b="1" dirty="0"/>
              <a:t>Sensory precision should be higher in multisensory contexts versus unisensory contexts</a:t>
            </a:r>
          </a:p>
          <a:p>
            <a:endParaRPr lang="de-DE" b="1" dirty="0"/>
          </a:p>
          <a:p>
            <a:pPr lvl="1"/>
            <a:endParaRPr lang="de-DE" b="1" dirty="0"/>
          </a:p>
          <a:p>
            <a:endParaRPr lang="de-DE" b="1" dirty="0"/>
          </a:p>
        </p:txBody>
      </p:sp>
    </p:spTree>
    <p:extLst>
      <p:ext uri="{BB962C8B-B14F-4D97-AF65-F5344CB8AC3E}">
        <p14:creationId xmlns:p14="http://schemas.microsoft.com/office/powerpoint/2010/main" val="2007880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AA43E-77F2-B0DA-E386-E4DD4AADF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7C747F-D735-A2C3-F2BD-0BAEF04A0FE7}"/>
              </a:ext>
            </a:extLst>
          </p:cNvPr>
          <p:cNvSpPr>
            <a:spLocks noGrp="1"/>
          </p:cNvSpPr>
          <p:nvPr>
            <p:ph type="title"/>
          </p:nvPr>
        </p:nvSpPr>
        <p:spPr>
          <a:xfrm>
            <a:off x="838200" y="172085"/>
            <a:ext cx="10515600" cy="1325563"/>
          </a:xfrm>
        </p:spPr>
        <p:txBody>
          <a:bodyPr/>
          <a:lstStyle/>
          <a:p>
            <a:pPr algn="ctr"/>
            <a:r>
              <a:rPr lang="de-DE" b="1" dirty="0"/>
              <a:t>Methods</a:t>
            </a:r>
            <a:endParaRPr lang="en-CA" b="1" dirty="0"/>
          </a:p>
        </p:txBody>
      </p:sp>
      <p:sp>
        <p:nvSpPr>
          <p:cNvPr id="11" name="Content Placeholder 2">
            <a:extLst>
              <a:ext uri="{FF2B5EF4-FFF2-40B4-BE49-F238E27FC236}">
                <a16:creationId xmlns:a16="http://schemas.microsoft.com/office/drawing/2014/main" id="{E6317218-D5E4-31DC-DE85-C7A32A2E0640}"/>
              </a:ext>
            </a:extLst>
          </p:cNvPr>
          <p:cNvSpPr txBox="1">
            <a:spLocks/>
          </p:cNvSpPr>
          <p:nvPr/>
        </p:nvSpPr>
        <p:spPr>
          <a:xfrm>
            <a:off x="796832" y="1930579"/>
            <a:ext cx="3165568" cy="2253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3500" dirty="0"/>
              <a:t>AUDIO vs. VISUAL vs. AUDIOVISUAL</a:t>
            </a:r>
          </a:p>
          <a:p>
            <a:r>
              <a:rPr lang="de-DE" sz="3500" dirty="0"/>
              <a:t>3 levels of fog</a:t>
            </a:r>
          </a:p>
          <a:p>
            <a:r>
              <a:rPr lang="de-DE" sz="3500" dirty="0"/>
              <a:t>n = 30</a:t>
            </a:r>
          </a:p>
          <a:p>
            <a:r>
              <a:rPr lang="de-DE" sz="3500" dirty="0"/>
              <a:t>2 min of data per condition</a:t>
            </a:r>
            <a:endParaRPr lang="en-CA" sz="3500" dirty="0"/>
          </a:p>
        </p:txBody>
      </p:sp>
      <p:sp>
        <p:nvSpPr>
          <p:cNvPr id="3" name="Slide Number Placeholder 2">
            <a:extLst>
              <a:ext uri="{FF2B5EF4-FFF2-40B4-BE49-F238E27FC236}">
                <a16:creationId xmlns:a16="http://schemas.microsoft.com/office/drawing/2014/main" id="{74B9A421-6627-A3E4-A702-315D51AD0C43}"/>
              </a:ext>
            </a:extLst>
          </p:cNvPr>
          <p:cNvSpPr>
            <a:spLocks noGrp="1"/>
          </p:cNvSpPr>
          <p:nvPr>
            <p:ph type="sldNum" sz="quarter" idx="12"/>
          </p:nvPr>
        </p:nvSpPr>
        <p:spPr/>
        <p:txBody>
          <a:bodyPr/>
          <a:lstStyle/>
          <a:p>
            <a:fld id="{A303899D-5E91-45BE-864A-29129FD00641}" type="slidenum">
              <a:rPr lang="en-CA" smtClean="0"/>
              <a:t>6</a:t>
            </a:fld>
            <a:endParaRPr lang="en-CA"/>
          </a:p>
        </p:txBody>
      </p:sp>
      <p:pic>
        <p:nvPicPr>
          <p:cNvPr id="4" name="Audiovisual">
            <a:hlinkClick r:id="" action="ppaction://media"/>
            <a:extLst>
              <a:ext uri="{FF2B5EF4-FFF2-40B4-BE49-F238E27FC236}">
                <a16:creationId xmlns:a16="http://schemas.microsoft.com/office/drawing/2014/main" id="{7ED4CBF3-37CA-A49F-7F5B-5EAD601F41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62400" y="1497648"/>
            <a:ext cx="7777841" cy="4391716"/>
          </a:xfrm>
          <a:prstGeom prst="rect">
            <a:avLst/>
          </a:prstGeom>
        </p:spPr>
      </p:pic>
    </p:spTree>
    <p:extLst>
      <p:ext uri="{BB962C8B-B14F-4D97-AF65-F5344CB8AC3E}">
        <p14:creationId xmlns:p14="http://schemas.microsoft.com/office/powerpoint/2010/main" val="416717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00770C-878A-E7F5-88F5-3C1158009DFD}"/>
              </a:ext>
            </a:extLst>
          </p:cNvPr>
          <p:cNvSpPr>
            <a:spLocks noGrp="1"/>
          </p:cNvSpPr>
          <p:nvPr>
            <p:ph idx="1"/>
          </p:nvPr>
        </p:nvSpPr>
        <p:spPr>
          <a:xfrm>
            <a:off x="2111828" y="386557"/>
            <a:ext cx="1317171" cy="454975"/>
          </a:xfrm>
        </p:spPr>
        <p:txBody>
          <a:bodyPr>
            <a:normAutofit lnSpcReduction="10000"/>
          </a:bodyPr>
          <a:lstStyle/>
          <a:p>
            <a:pPr marL="0" indent="0">
              <a:buNone/>
            </a:pPr>
            <a:r>
              <a:rPr lang="de-DE" dirty="0"/>
              <a:t>No Fog</a:t>
            </a:r>
          </a:p>
        </p:txBody>
      </p:sp>
      <p:sp>
        <p:nvSpPr>
          <p:cNvPr id="4" name="Slide Number Placeholder 3">
            <a:extLst>
              <a:ext uri="{FF2B5EF4-FFF2-40B4-BE49-F238E27FC236}">
                <a16:creationId xmlns:a16="http://schemas.microsoft.com/office/drawing/2014/main" id="{46ABA73C-1D8F-355B-89ED-7A423230752D}"/>
              </a:ext>
            </a:extLst>
          </p:cNvPr>
          <p:cNvSpPr>
            <a:spLocks noGrp="1"/>
          </p:cNvSpPr>
          <p:nvPr>
            <p:ph type="sldNum" sz="quarter" idx="12"/>
          </p:nvPr>
        </p:nvSpPr>
        <p:spPr/>
        <p:txBody>
          <a:bodyPr/>
          <a:lstStyle/>
          <a:p>
            <a:fld id="{A303899D-5E91-45BE-864A-29129FD00641}" type="slidenum">
              <a:rPr lang="en-CA" smtClean="0"/>
              <a:t>7</a:t>
            </a:fld>
            <a:endParaRPr lang="en-CA"/>
          </a:p>
        </p:txBody>
      </p:sp>
      <p:pic>
        <p:nvPicPr>
          <p:cNvPr id="6" name="Picture 5">
            <a:extLst>
              <a:ext uri="{FF2B5EF4-FFF2-40B4-BE49-F238E27FC236}">
                <a16:creationId xmlns:a16="http://schemas.microsoft.com/office/drawing/2014/main" id="{DBAF46BF-1E50-3157-827A-19266D967F8F}"/>
              </a:ext>
            </a:extLst>
          </p:cNvPr>
          <p:cNvPicPr>
            <a:picLocks noChangeAspect="1"/>
          </p:cNvPicPr>
          <p:nvPr/>
        </p:nvPicPr>
        <p:blipFill>
          <a:blip r:embed="rId2"/>
          <a:stretch>
            <a:fillRect/>
          </a:stretch>
        </p:blipFill>
        <p:spPr>
          <a:xfrm>
            <a:off x="6564776" y="1008877"/>
            <a:ext cx="4424804" cy="2520000"/>
          </a:xfrm>
          <a:prstGeom prst="rect">
            <a:avLst/>
          </a:prstGeom>
        </p:spPr>
      </p:pic>
      <p:pic>
        <p:nvPicPr>
          <p:cNvPr id="8" name="Picture 7">
            <a:extLst>
              <a:ext uri="{FF2B5EF4-FFF2-40B4-BE49-F238E27FC236}">
                <a16:creationId xmlns:a16="http://schemas.microsoft.com/office/drawing/2014/main" id="{13FCB5B0-1CB8-5B70-4BB4-35D59A7B9C06}"/>
              </a:ext>
            </a:extLst>
          </p:cNvPr>
          <p:cNvPicPr>
            <a:picLocks noChangeAspect="1"/>
          </p:cNvPicPr>
          <p:nvPr/>
        </p:nvPicPr>
        <p:blipFill>
          <a:blip r:embed="rId3"/>
          <a:stretch>
            <a:fillRect/>
          </a:stretch>
        </p:blipFill>
        <p:spPr>
          <a:xfrm>
            <a:off x="3508165" y="4090396"/>
            <a:ext cx="4432968" cy="2520000"/>
          </a:xfrm>
          <a:prstGeom prst="rect">
            <a:avLst/>
          </a:prstGeom>
        </p:spPr>
      </p:pic>
      <p:pic>
        <p:nvPicPr>
          <p:cNvPr id="10" name="Picture 9">
            <a:extLst>
              <a:ext uri="{FF2B5EF4-FFF2-40B4-BE49-F238E27FC236}">
                <a16:creationId xmlns:a16="http://schemas.microsoft.com/office/drawing/2014/main" id="{9CACE733-6A34-7585-0CD2-6CE6D7684898}"/>
              </a:ext>
            </a:extLst>
          </p:cNvPr>
          <p:cNvPicPr>
            <a:picLocks noChangeAspect="1"/>
          </p:cNvPicPr>
          <p:nvPr/>
        </p:nvPicPr>
        <p:blipFill>
          <a:blip r:embed="rId4"/>
          <a:stretch>
            <a:fillRect/>
          </a:stretch>
        </p:blipFill>
        <p:spPr>
          <a:xfrm>
            <a:off x="527832" y="909000"/>
            <a:ext cx="4438748" cy="2520000"/>
          </a:xfrm>
          <a:prstGeom prst="rect">
            <a:avLst/>
          </a:prstGeom>
        </p:spPr>
      </p:pic>
      <p:sp>
        <p:nvSpPr>
          <p:cNvPr id="13" name="Content Placeholder 2">
            <a:extLst>
              <a:ext uri="{FF2B5EF4-FFF2-40B4-BE49-F238E27FC236}">
                <a16:creationId xmlns:a16="http://schemas.microsoft.com/office/drawing/2014/main" id="{DBE73E19-74E4-BDF0-A52E-646D209A6EC5}"/>
              </a:ext>
            </a:extLst>
          </p:cNvPr>
          <p:cNvSpPr txBox="1">
            <a:spLocks/>
          </p:cNvSpPr>
          <p:nvPr/>
        </p:nvSpPr>
        <p:spPr>
          <a:xfrm>
            <a:off x="7941133" y="527070"/>
            <a:ext cx="1643740" cy="624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Light Fog</a:t>
            </a:r>
          </a:p>
        </p:txBody>
      </p:sp>
      <p:sp>
        <p:nvSpPr>
          <p:cNvPr id="14" name="Content Placeholder 2">
            <a:extLst>
              <a:ext uri="{FF2B5EF4-FFF2-40B4-BE49-F238E27FC236}">
                <a16:creationId xmlns:a16="http://schemas.microsoft.com/office/drawing/2014/main" id="{FE8F1B21-4906-0B26-6B80-3FDEC75B2F48}"/>
              </a:ext>
            </a:extLst>
          </p:cNvPr>
          <p:cNvSpPr txBox="1">
            <a:spLocks/>
          </p:cNvSpPr>
          <p:nvPr/>
        </p:nvSpPr>
        <p:spPr>
          <a:xfrm>
            <a:off x="4863199" y="3667451"/>
            <a:ext cx="2275112" cy="845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Heavy Fog</a:t>
            </a:r>
          </a:p>
        </p:txBody>
      </p:sp>
    </p:spTree>
    <p:extLst>
      <p:ext uri="{BB962C8B-B14F-4D97-AF65-F5344CB8AC3E}">
        <p14:creationId xmlns:p14="http://schemas.microsoft.com/office/powerpoint/2010/main" val="305202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5126E-9375-7412-FF0E-9A1A4F958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51F855-54B3-FAA2-B42E-E201C8A9837E}"/>
              </a:ext>
            </a:extLst>
          </p:cNvPr>
          <p:cNvSpPr>
            <a:spLocks noGrp="1"/>
          </p:cNvSpPr>
          <p:nvPr>
            <p:ph type="title"/>
          </p:nvPr>
        </p:nvSpPr>
        <p:spPr>
          <a:xfrm>
            <a:off x="838200" y="22225"/>
            <a:ext cx="10515600" cy="1325563"/>
          </a:xfrm>
        </p:spPr>
        <p:txBody>
          <a:bodyPr/>
          <a:lstStyle/>
          <a:p>
            <a:pPr algn="ctr"/>
            <a:r>
              <a:rPr lang="de-DE" b="1" dirty="0"/>
              <a:t>The way to the results: Raw Data</a:t>
            </a:r>
            <a:endParaRPr lang="en-CA" dirty="0"/>
          </a:p>
        </p:txBody>
      </p:sp>
      <p:sp>
        <p:nvSpPr>
          <p:cNvPr id="5" name="Slide Number Placeholder 4">
            <a:extLst>
              <a:ext uri="{FF2B5EF4-FFF2-40B4-BE49-F238E27FC236}">
                <a16:creationId xmlns:a16="http://schemas.microsoft.com/office/drawing/2014/main" id="{5DF75E15-AEA7-B4C2-778F-60A984D3F0A6}"/>
              </a:ext>
            </a:extLst>
          </p:cNvPr>
          <p:cNvSpPr>
            <a:spLocks noGrp="1"/>
          </p:cNvSpPr>
          <p:nvPr>
            <p:ph type="sldNum" sz="quarter" idx="12"/>
          </p:nvPr>
        </p:nvSpPr>
        <p:spPr/>
        <p:txBody>
          <a:bodyPr/>
          <a:lstStyle/>
          <a:p>
            <a:fld id="{4FCE2C16-E5AF-4194-94B2-7CAF6D79EAD5}" type="slidenum">
              <a:rPr lang="en-CA" smtClean="0"/>
              <a:t>8</a:t>
            </a:fld>
            <a:endParaRPr lang="en-CA"/>
          </a:p>
        </p:txBody>
      </p:sp>
      <p:sp>
        <p:nvSpPr>
          <p:cNvPr id="9" name="TextBox 8">
            <a:extLst>
              <a:ext uri="{FF2B5EF4-FFF2-40B4-BE49-F238E27FC236}">
                <a16:creationId xmlns:a16="http://schemas.microsoft.com/office/drawing/2014/main" id="{F823DC44-EB90-EF8B-EEF1-579F2806ECE8}"/>
              </a:ext>
            </a:extLst>
          </p:cNvPr>
          <p:cNvSpPr txBox="1"/>
          <p:nvPr/>
        </p:nvSpPr>
        <p:spPr>
          <a:xfrm>
            <a:off x="961861" y="5686506"/>
            <a:ext cx="2280561" cy="769441"/>
          </a:xfrm>
          <a:prstGeom prst="rect">
            <a:avLst/>
          </a:prstGeom>
          <a:noFill/>
        </p:spPr>
        <p:txBody>
          <a:bodyPr wrap="none" rtlCol="0">
            <a:spAutoFit/>
          </a:bodyPr>
          <a:lstStyle/>
          <a:p>
            <a:r>
              <a:rPr lang="de-DE" sz="2200" b="1" dirty="0"/>
              <a:t>Presented Angle</a:t>
            </a:r>
          </a:p>
          <a:p>
            <a:r>
              <a:rPr lang="de-DE" sz="2200" b="1" dirty="0">
                <a:solidFill>
                  <a:srgbClr val="FF0000"/>
                </a:solidFill>
              </a:rPr>
              <a:t>Response Angle</a:t>
            </a:r>
            <a:endParaRPr lang="en-CA" sz="2200" b="1" dirty="0">
              <a:solidFill>
                <a:srgbClr val="FF0000"/>
              </a:solidFill>
            </a:endParaRPr>
          </a:p>
        </p:txBody>
      </p:sp>
      <p:pic>
        <p:nvPicPr>
          <p:cNvPr id="16" name="Picture 15" descr="A graph showing the time and time&#10;&#10;AI-generated content may be incorrect.">
            <a:extLst>
              <a:ext uri="{FF2B5EF4-FFF2-40B4-BE49-F238E27FC236}">
                <a16:creationId xmlns:a16="http://schemas.microsoft.com/office/drawing/2014/main" id="{3510D095-43BC-193E-4F32-4D0162E71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120" y="1336390"/>
            <a:ext cx="9787759" cy="4350116"/>
          </a:xfrm>
          <a:prstGeom prst="rect">
            <a:avLst/>
          </a:prstGeom>
        </p:spPr>
      </p:pic>
    </p:spTree>
    <p:extLst>
      <p:ext uri="{BB962C8B-B14F-4D97-AF65-F5344CB8AC3E}">
        <p14:creationId xmlns:p14="http://schemas.microsoft.com/office/powerpoint/2010/main" val="406125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26459-5437-636D-0CFE-330B430F913F}"/>
              </a:ext>
            </a:extLst>
          </p:cNvPr>
          <p:cNvSpPr>
            <a:spLocks noGrp="1"/>
          </p:cNvSpPr>
          <p:nvPr>
            <p:ph type="title"/>
          </p:nvPr>
        </p:nvSpPr>
        <p:spPr>
          <a:xfrm>
            <a:off x="838200" y="22225"/>
            <a:ext cx="10515600" cy="1325563"/>
          </a:xfrm>
        </p:spPr>
        <p:txBody>
          <a:bodyPr/>
          <a:lstStyle/>
          <a:p>
            <a:pPr algn="ctr"/>
            <a:r>
              <a:rPr lang="de-DE" b="1" dirty="0"/>
              <a:t>The way to the results: Cross-Correlations</a:t>
            </a:r>
            <a:endParaRPr lang="en-CA" dirty="0"/>
          </a:p>
        </p:txBody>
      </p:sp>
      <p:sp>
        <p:nvSpPr>
          <p:cNvPr id="5" name="Slide Number Placeholder 4">
            <a:extLst>
              <a:ext uri="{FF2B5EF4-FFF2-40B4-BE49-F238E27FC236}">
                <a16:creationId xmlns:a16="http://schemas.microsoft.com/office/drawing/2014/main" id="{2E436949-E4F3-B593-AC58-00C88B25CD35}"/>
              </a:ext>
            </a:extLst>
          </p:cNvPr>
          <p:cNvSpPr>
            <a:spLocks noGrp="1"/>
          </p:cNvSpPr>
          <p:nvPr>
            <p:ph type="sldNum" sz="quarter" idx="12"/>
          </p:nvPr>
        </p:nvSpPr>
        <p:spPr/>
        <p:txBody>
          <a:bodyPr/>
          <a:lstStyle/>
          <a:p>
            <a:fld id="{4FCE2C16-E5AF-4194-94B2-7CAF6D79EAD5}" type="slidenum">
              <a:rPr lang="en-CA" smtClean="0"/>
              <a:t>9</a:t>
            </a:fld>
            <a:endParaRPr lang="en-CA"/>
          </a:p>
        </p:txBody>
      </p:sp>
      <p:sp>
        <p:nvSpPr>
          <p:cNvPr id="9" name="TextBox 8">
            <a:extLst>
              <a:ext uri="{FF2B5EF4-FFF2-40B4-BE49-F238E27FC236}">
                <a16:creationId xmlns:a16="http://schemas.microsoft.com/office/drawing/2014/main" id="{8BE22099-A3F5-6988-28E8-61DA9BBEDF0C}"/>
              </a:ext>
            </a:extLst>
          </p:cNvPr>
          <p:cNvSpPr txBox="1"/>
          <p:nvPr/>
        </p:nvSpPr>
        <p:spPr>
          <a:xfrm>
            <a:off x="222857" y="6174186"/>
            <a:ext cx="1893916" cy="646331"/>
          </a:xfrm>
          <a:prstGeom prst="rect">
            <a:avLst/>
          </a:prstGeom>
          <a:noFill/>
        </p:spPr>
        <p:txBody>
          <a:bodyPr wrap="none" rtlCol="0">
            <a:spAutoFit/>
          </a:bodyPr>
          <a:lstStyle/>
          <a:p>
            <a:r>
              <a:rPr lang="de-DE" b="1" dirty="0"/>
              <a:t>Presented Angle</a:t>
            </a:r>
          </a:p>
          <a:p>
            <a:r>
              <a:rPr lang="de-DE" b="1" dirty="0">
                <a:solidFill>
                  <a:srgbClr val="FF0000"/>
                </a:solidFill>
              </a:rPr>
              <a:t>Response Angle</a:t>
            </a:r>
            <a:endParaRPr lang="en-CA" b="1" dirty="0">
              <a:solidFill>
                <a:srgbClr val="FF0000"/>
              </a:solidFill>
            </a:endParaRPr>
          </a:p>
        </p:txBody>
      </p:sp>
      <p:pic>
        <p:nvPicPr>
          <p:cNvPr id="12" name="Picture 11" descr="A graph with numbers and lines&#10;&#10;AI-generated content may be incorrect.">
            <a:extLst>
              <a:ext uri="{FF2B5EF4-FFF2-40B4-BE49-F238E27FC236}">
                <a16:creationId xmlns:a16="http://schemas.microsoft.com/office/drawing/2014/main" id="{BA7FC530-F18C-CBB3-FEF7-0BD8C9CDC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870" y="1398623"/>
            <a:ext cx="4572000" cy="4572000"/>
          </a:xfrm>
          <a:prstGeom prst="rect">
            <a:avLst/>
          </a:prstGeom>
        </p:spPr>
      </p:pic>
      <p:pic>
        <p:nvPicPr>
          <p:cNvPr id="14" name="Picture 13" descr="A graph of a graph&#10;&#10;AI-generated content may be incorrect.">
            <a:extLst>
              <a:ext uri="{FF2B5EF4-FFF2-40B4-BE49-F238E27FC236}">
                <a16:creationId xmlns:a16="http://schemas.microsoft.com/office/drawing/2014/main" id="{97632726-E7BD-4C62-37E4-3D4C88EE5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8537" y="1398623"/>
            <a:ext cx="4572000" cy="4572000"/>
          </a:xfrm>
          <a:prstGeom prst="rect">
            <a:avLst/>
          </a:prstGeom>
        </p:spPr>
      </p:pic>
    </p:spTree>
    <p:extLst>
      <p:ext uri="{BB962C8B-B14F-4D97-AF65-F5344CB8AC3E}">
        <p14:creationId xmlns:p14="http://schemas.microsoft.com/office/powerpoint/2010/main" val="26924320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1905</TotalTime>
  <Words>1017</Words>
  <Application>Microsoft Office PowerPoint</Application>
  <PresentationFormat>Widescreen</PresentationFormat>
  <Paragraphs>84</Paragraphs>
  <Slides>15</Slides>
  <Notes>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Multisensory Continuous Psychophysics: Heading Perception is Faster but Not More Precise When Both Sound and Visual Cues are Present</vt:lpstr>
      <vt:lpstr>Object Localization</vt:lpstr>
      <vt:lpstr>Multisensory Integration</vt:lpstr>
      <vt:lpstr>Continuous Psychophysics</vt:lpstr>
      <vt:lpstr>Aims</vt:lpstr>
      <vt:lpstr>Methods</vt:lpstr>
      <vt:lpstr>PowerPoint Presentation</vt:lpstr>
      <vt:lpstr>The way to the results: Raw Data</vt:lpstr>
      <vt:lpstr>The way to the results: Cross-Correlations</vt:lpstr>
      <vt:lpstr>The way to the results</vt:lpstr>
      <vt:lpstr>Results – Precision</vt:lpstr>
      <vt:lpstr>Results – Temporal Delay</vt:lpstr>
      <vt:lpstr>Kalman filter modelling</vt:lpstr>
      <vt:lpstr>Conclusions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Bjoern Jan Joerges</dc:creator>
  <cp:lastModifiedBy>Bjoern Jan Joerges</cp:lastModifiedBy>
  <cp:revision>29</cp:revision>
  <dcterms:created xsi:type="dcterms:W3CDTF">2025-04-19T08:12:02Z</dcterms:created>
  <dcterms:modified xsi:type="dcterms:W3CDTF">2025-06-24T04:59:41Z</dcterms:modified>
</cp:coreProperties>
</file>